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7" r:id="rId15"/>
    <p:sldId id="278" r:id="rId16"/>
    <p:sldId id="279" r:id="rId17"/>
    <p:sldId id="280"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 Francois" initials="MF"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4643"/>
  </p:normalViewPr>
  <p:slideViewPr>
    <p:cSldViewPr snapToGrid="0" showGuides="1">
      <p:cViewPr varScale="1">
        <p:scale>
          <a:sx n="90" d="100"/>
          <a:sy n="90" d="100"/>
        </p:scale>
        <p:origin x="768" y="200"/>
      </p:cViewPr>
      <p:guideLst>
        <p:guide orient="horz" pos="2160"/>
        <p:guide pos="3840"/>
      </p:guideLst>
    </p:cSldViewPr>
  </p:slideViewPr>
  <p:notesTextViewPr>
    <p:cViewPr>
      <p:scale>
        <a:sx n="1" d="1"/>
        <a:sy n="1" d="1"/>
      </p:scale>
      <p:origin x="0" y="0"/>
    </p:cViewPr>
  </p:notesTextViewPr>
  <p:notesViewPr>
    <p:cSldViewPr snapToGrid="0" showGuides="1">
      <p:cViewPr varScale="1">
        <p:scale>
          <a:sx n="99" d="100"/>
          <a:sy n="99" d="100"/>
        </p:scale>
        <p:origin x="2718"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E41D7C-E541-47DE-813F-04643AFD56C3}" type="datetimeFigureOut">
              <a:rPr lang="nl-NL" smtClean="0"/>
              <a:t>25-06-18</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544E-6722-425E-87F0-94E29670CFCC}" type="slidenum">
              <a:rPr lang="nl-NL" smtClean="0"/>
              <a:t>‹nr.›</a:t>
            </a:fld>
            <a:endParaRPr lang="nl-NL"/>
          </a:p>
        </p:txBody>
      </p:sp>
    </p:spTree>
    <p:extLst>
      <p:ext uri="{BB962C8B-B14F-4D97-AF65-F5344CB8AC3E}">
        <p14:creationId xmlns:p14="http://schemas.microsoft.com/office/powerpoint/2010/main" val="22731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23D5A-1DC6-A04F-BDAE-B75C77AD4084}" type="datetimeFigureOut">
              <a:rPr lang="nl-NL" smtClean="0"/>
              <a:t>26-06-18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9B016-79B7-C34D-9EA2-DD59F7534EE4}" type="slidenum">
              <a:rPr lang="nl-NL" smtClean="0"/>
              <a:t>‹nr.›</a:t>
            </a:fld>
            <a:endParaRPr lang="nl-NL"/>
          </a:p>
        </p:txBody>
      </p:sp>
    </p:spTree>
    <p:extLst>
      <p:ext uri="{BB962C8B-B14F-4D97-AF65-F5344CB8AC3E}">
        <p14:creationId xmlns:p14="http://schemas.microsoft.com/office/powerpoint/2010/main" val="204628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Bron:</a:t>
            </a:r>
            <a:r>
              <a:rPr lang="nl-NL" baseline="0" dirty="0" smtClean="0"/>
              <a:t> Longalliantie Nederland. Dit cijfer geldt voor Nederland.</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2</a:t>
            </a:fld>
            <a:endParaRPr lang="nl-NL"/>
          </a:p>
        </p:txBody>
      </p:sp>
    </p:spTree>
    <p:extLst>
      <p:ext uri="{BB962C8B-B14F-4D97-AF65-F5344CB8AC3E}">
        <p14:creationId xmlns:p14="http://schemas.microsoft.com/office/powerpoint/2010/main" val="52043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is een voorbeeld van een deel van een veiligheidsinformatie</a:t>
            </a:r>
            <a:r>
              <a:rPr lang="nl-NL" baseline="0" dirty="0" smtClean="0"/>
              <a:t>blad. </a:t>
            </a:r>
          </a:p>
          <a:p>
            <a:r>
              <a:rPr lang="nl-NL" b="1" baseline="0" dirty="0" smtClean="0"/>
              <a:t>[u kunt hier ook een voorbeeld van een van door de deelnemers veelgebruikt product (om het etiket te bekijken), het bijbehorende VIB/MSDS  en de WIK opnemen en/of rond laten gaan].</a:t>
            </a:r>
            <a:endParaRPr lang="nl-NL" b="0" baseline="0"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11</a:t>
            </a:fld>
            <a:endParaRPr lang="nl-NL"/>
          </a:p>
        </p:txBody>
      </p:sp>
    </p:spTree>
    <p:extLst>
      <p:ext uri="{BB962C8B-B14F-4D97-AF65-F5344CB8AC3E}">
        <p14:creationId xmlns:p14="http://schemas.microsoft.com/office/powerpoint/2010/main" val="136629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Vraag de deelnemers met welke gevaarlijke stoffen zij werken.</a:t>
            </a:r>
            <a:r>
              <a:rPr lang="nl-NL" baseline="0" dirty="0" smtClean="0"/>
              <a:t> En ook of ze weten hoe ze veilig met deze stof kunnen werken. En of ze dat ook doen. Als ze niet (altijd) veilig werken, vraag dan goed door naar de reden hiervan. Vraag wat er nodig is om wel veilig te werken en maak afspraken!</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12</a:t>
            </a:fld>
            <a:endParaRPr lang="nl-NL"/>
          </a:p>
        </p:txBody>
      </p:sp>
    </p:spTree>
    <p:extLst>
      <p:ext uri="{BB962C8B-B14F-4D97-AF65-F5344CB8AC3E}">
        <p14:creationId xmlns:p14="http://schemas.microsoft.com/office/powerpoint/2010/main" val="17742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smtClean="0"/>
              <a:t>Bedenk goed met wat voor soort gevaarlijke</a:t>
            </a:r>
            <a:r>
              <a:rPr lang="nl-NL" u="none" baseline="0" dirty="0" smtClean="0"/>
              <a:t> </a:t>
            </a:r>
            <a:r>
              <a:rPr lang="nl-NL" u="none" dirty="0" smtClean="0"/>
              <a:t>stoffen je in aanraking</a:t>
            </a:r>
            <a:r>
              <a:rPr lang="nl-NL" u="none" baseline="0" dirty="0" smtClean="0"/>
              <a:t> komt of kunt komen tijdens je werk </a:t>
            </a:r>
            <a:r>
              <a:rPr lang="nl-NL" u="none" dirty="0" smtClean="0"/>
              <a:t>en tref de nodige</a:t>
            </a:r>
            <a:r>
              <a:rPr lang="nl-NL" u="none" baseline="0" dirty="0" smtClean="0"/>
              <a:t> voorzorgsmaatregelen. </a:t>
            </a:r>
            <a:br>
              <a:rPr lang="nl-NL" u="none" baseline="0" dirty="0" smtClean="0"/>
            </a:br>
            <a:r>
              <a:rPr lang="nl-NL" u="none" baseline="0" dirty="0" smtClean="0"/>
              <a:t>Volg </a:t>
            </a:r>
            <a:r>
              <a:rPr lang="nl-NL" b="1" u="none" baseline="0" dirty="0" smtClean="0"/>
              <a:t>altijd </a:t>
            </a:r>
            <a:r>
              <a:rPr lang="nl-NL" u="none" baseline="0" dirty="0" smtClean="0"/>
              <a:t>de procedures die door het bedrijf zijn vastgesteld. Als je vragen hebt, overleg dan met je leidinggevende!</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13</a:t>
            </a:fld>
            <a:endParaRPr lang="nl-NL"/>
          </a:p>
        </p:txBody>
      </p:sp>
    </p:spTree>
    <p:extLst>
      <p:ext uri="{BB962C8B-B14F-4D97-AF65-F5344CB8AC3E}">
        <p14:creationId xmlns:p14="http://schemas.microsoft.com/office/powerpoint/2010/main" val="1593260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Bespreek</a:t>
            </a:r>
            <a:r>
              <a:rPr lang="nl-NL" baseline="0" dirty="0" smtClean="0"/>
              <a:t> met elkaar wat er beter kan. </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14</a:t>
            </a:fld>
            <a:endParaRPr lang="nl-NL"/>
          </a:p>
        </p:txBody>
      </p:sp>
    </p:spTree>
    <p:extLst>
      <p:ext uri="{BB962C8B-B14F-4D97-AF65-F5344CB8AC3E}">
        <p14:creationId xmlns:p14="http://schemas.microsoft.com/office/powerpoint/2010/main" val="1573053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Zorg ervoor dat u zelf voorbeelden uit de praktijk bij de hand hebt.</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15</a:t>
            </a:fld>
            <a:endParaRPr lang="nl-NL"/>
          </a:p>
        </p:txBody>
      </p:sp>
    </p:spTree>
    <p:extLst>
      <p:ext uri="{BB962C8B-B14F-4D97-AF65-F5344CB8AC3E}">
        <p14:creationId xmlns:p14="http://schemas.microsoft.com/office/powerpoint/2010/main" val="1545253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smtClean="0"/>
              <a:t>Benadruk</a:t>
            </a:r>
            <a:r>
              <a:rPr lang="nl-NL" u="none" baseline="0" dirty="0" smtClean="0"/>
              <a:t> dat je verwacht dat mensen veilig werken. Maar ook dat je het als een persoonlijke zorg beschouwt dat iedereen weer gezond en veilig naar huis gaat. En dat veilig werken een zaak is van iedereen persoonlijk, het team en het hele bedrijf.</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16</a:t>
            </a:fld>
            <a:endParaRPr lang="nl-NL"/>
          </a:p>
        </p:txBody>
      </p:sp>
    </p:spTree>
    <p:extLst>
      <p:ext uri="{BB962C8B-B14F-4D97-AF65-F5344CB8AC3E}">
        <p14:creationId xmlns:p14="http://schemas.microsoft.com/office/powerpoint/2010/main" val="1831368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dirty="0"/>
              <a:t>Benadruk het</a:t>
            </a:r>
            <a:r>
              <a:rPr lang="nl-NL" u="none" baseline="0" dirty="0"/>
              <a:t> belang van informatie delen van de mensen op de werkvloer met de leidinggevende tot aan de top. </a:t>
            </a:r>
            <a:br>
              <a:rPr lang="nl-NL" u="none" baseline="0" dirty="0"/>
            </a:br>
            <a:r>
              <a:rPr lang="nl-NL" u="none" baseline="0" dirty="0"/>
              <a:t>Als de leidinggevende niet weet dat er iets mis is, wordt het probleem niet opgelost. En dat geldt tot aan degene die de beslissingen neemt.</a:t>
            </a:r>
            <a:endParaRPr lang="nl-NL" u="none" dirty="0"/>
          </a:p>
          <a:p>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17</a:t>
            </a:fld>
            <a:endParaRPr lang="nl-NL"/>
          </a:p>
        </p:txBody>
      </p:sp>
    </p:spTree>
    <p:extLst>
      <p:ext uri="{BB962C8B-B14F-4D97-AF65-F5344CB8AC3E}">
        <p14:creationId xmlns:p14="http://schemas.microsoft.com/office/powerpoint/2010/main" val="72353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a:t>
            </a:r>
            <a:r>
              <a:rPr lang="nl-NL" baseline="0" dirty="0" smtClean="0"/>
              <a:t> </a:t>
            </a:r>
            <a:r>
              <a:rPr lang="nl-NL" baseline="0" dirty="0" err="1" smtClean="0"/>
              <a:t>toolbox</a:t>
            </a:r>
            <a:r>
              <a:rPr lang="nl-NL" baseline="0" dirty="0" smtClean="0"/>
              <a:t> gaat over gevaarlijke stoffen. We bespreken hoe je een gevaarlijke stof herkent en welke risico’s je loopt.</a:t>
            </a:r>
            <a:br>
              <a:rPr lang="nl-NL" baseline="0" dirty="0" smtClean="0"/>
            </a:br>
            <a:r>
              <a:rPr lang="nl-NL" baseline="0" dirty="0" smtClean="0"/>
              <a:t>En natuurlijk vooral wat we er samen én iedere collega persoonlijk aan kunnen doen.</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3</a:t>
            </a:fld>
            <a:endParaRPr lang="nl-NL"/>
          </a:p>
        </p:txBody>
      </p:sp>
    </p:spTree>
    <p:extLst>
      <p:ext uri="{BB962C8B-B14F-4D97-AF65-F5344CB8AC3E}">
        <p14:creationId xmlns:p14="http://schemas.microsoft.com/office/powerpoint/2010/main" val="1893591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4</a:t>
            </a:fld>
            <a:endParaRPr lang="nl-NL"/>
          </a:p>
        </p:txBody>
      </p:sp>
    </p:spTree>
    <p:extLst>
      <p:ext uri="{BB962C8B-B14F-4D97-AF65-F5344CB8AC3E}">
        <p14:creationId xmlns:p14="http://schemas.microsoft.com/office/powerpoint/2010/main" val="855191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dirty="0" smtClean="0"/>
              <a:t>Op het werk kun je gevaarlijke stoffen herkennen aan</a:t>
            </a:r>
            <a:r>
              <a:rPr lang="nl-NL" u="none" baseline="0" dirty="0" smtClean="0"/>
              <a:t> de gevaarsymbolen op het etiket. </a:t>
            </a:r>
            <a:br>
              <a:rPr lang="nl-NL" u="none" baseline="0" dirty="0" smtClean="0"/>
            </a:br>
            <a:r>
              <a:rPr lang="nl-NL" u="none" baseline="0" dirty="0" smtClean="0"/>
              <a:t>Dit zijn nieuwe gevaarsymbolen die gelden vanaf 1 december 2010. </a:t>
            </a:r>
            <a:br>
              <a:rPr lang="nl-NL" u="none" baseline="0" dirty="0" smtClean="0"/>
            </a:br>
            <a:r>
              <a:rPr lang="nl-NL" u="none" baseline="0" dirty="0" smtClean="0"/>
              <a:t>Laat deelnemers per gevaarsymbool voorbeelden noemen van stoffen die zo’n symbool dragen. Vraag of ze ermee werken.</a:t>
            </a:r>
            <a:endParaRPr lang="nl-NL" u="none" dirty="0" smtClean="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5</a:t>
            </a:fld>
            <a:endParaRPr lang="nl-NL"/>
          </a:p>
        </p:txBody>
      </p:sp>
    </p:spTree>
    <p:extLst>
      <p:ext uri="{BB962C8B-B14F-4D97-AF65-F5344CB8AC3E}">
        <p14:creationId xmlns:p14="http://schemas.microsoft.com/office/powerpoint/2010/main" val="1514457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lgn="l">
              <a:lnSpc>
                <a:spcPct val="110000"/>
              </a:lnSpc>
              <a:spcBef>
                <a:spcPct val="0"/>
              </a:spcBef>
            </a:pPr>
            <a:r>
              <a:rPr lang="nl-NL" sz="1200" u="none" dirty="0" smtClean="0"/>
              <a:t>Bespreek met de deelnemers bij elk symbool welk risico ze lopen,</a:t>
            </a:r>
            <a:r>
              <a:rPr lang="nl-NL" sz="1200" u="none" baseline="0" dirty="0" smtClean="0"/>
              <a:t> en of verkeerd omgaan met zo’n gevaarlijke stof onmiddellijk gevolgen heeft of pas op de</a:t>
            </a:r>
          </a:p>
          <a:p>
            <a:pPr marL="342900" indent="-342900" algn="l">
              <a:lnSpc>
                <a:spcPct val="110000"/>
              </a:lnSpc>
              <a:spcBef>
                <a:spcPct val="0"/>
              </a:spcBef>
            </a:pPr>
            <a:r>
              <a:rPr lang="nl-NL" sz="1200" u="none" baseline="0" dirty="0" smtClean="0"/>
              <a:t>lange termijn. </a:t>
            </a:r>
          </a:p>
          <a:p>
            <a:pPr marL="342900" indent="-342900" algn="l">
              <a:lnSpc>
                <a:spcPct val="110000"/>
              </a:lnSpc>
              <a:spcBef>
                <a:spcPct val="0"/>
              </a:spcBef>
            </a:pPr>
            <a:endParaRPr lang="nl-NL" sz="1200" u="none" baseline="0" dirty="0" smtClean="0"/>
          </a:p>
          <a:p>
            <a:pPr marL="342900" indent="-342900" algn="l">
              <a:lnSpc>
                <a:spcPct val="110000"/>
              </a:lnSpc>
              <a:spcBef>
                <a:spcPct val="0"/>
              </a:spcBef>
            </a:pPr>
            <a:r>
              <a:rPr lang="nl-NL" sz="1200" u="none" baseline="0" dirty="0" smtClean="0"/>
              <a:t>De grijze symbolen op de achtergrond zijn oud, maar die kun je in de praktijk nog steeds tegenkomen.</a:t>
            </a:r>
          </a:p>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6</a:t>
            </a:fld>
            <a:endParaRPr lang="nl-NL"/>
          </a:p>
        </p:txBody>
      </p:sp>
    </p:spTree>
    <p:extLst>
      <p:ext uri="{BB962C8B-B14F-4D97-AF65-F5344CB8AC3E}">
        <p14:creationId xmlns:p14="http://schemas.microsoft.com/office/powerpoint/2010/main" val="30755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Vanaf 1 </a:t>
            </a:r>
            <a:r>
              <a:rPr lang="nl-NL" sz="1200" b="0" i="0" kern="1200" dirty="0" err="1" smtClean="0">
                <a:solidFill>
                  <a:schemeClr val="tx1"/>
                </a:solidFill>
                <a:effectLst/>
                <a:latin typeface="+mn-lt"/>
                <a:ea typeface="+mn-ea"/>
                <a:cs typeface="+mn-cs"/>
              </a:rPr>
              <a:t>dember</a:t>
            </a:r>
            <a:r>
              <a:rPr lang="nl-NL" sz="1200" b="0" i="0" kern="1200" dirty="0" smtClean="0">
                <a:solidFill>
                  <a:schemeClr val="tx1"/>
                </a:solidFill>
                <a:effectLst/>
                <a:latin typeface="+mn-lt"/>
                <a:ea typeface="+mn-ea"/>
                <a:cs typeface="+mn-cs"/>
              </a:rPr>
              <a:t> 2010 geldt het nieuwe (Europese)</a:t>
            </a:r>
            <a:r>
              <a:rPr lang="nl-NL" sz="1200" b="0" i="0" kern="1200" baseline="0" dirty="0" smtClean="0">
                <a:solidFill>
                  <a:schemeClr val="tx1"/>
                </a:solidFill>
                <a:effectLst/>
                <a:latin typeface="+mn-lt"/>
                <a:ea typeface="+mn-ea"/>
                <a:cs typeface="+mn-cs"/>
              </a:rPr>
              <a:t> GHS </a:t>
            </a:r>
            <a:r>
              <a:rPr lang="nl-NL" sz="1200" b="0" i="0" kern="1200" dirty="0" smtClean="0">
                <a:solidFill>
                  <a:schemeClr val="tx1"/>
                </a:solidFill>
                <a:effectLst/>
                <a:latin typeface="+mn-lt"/>
                <a:ea typeface="+mn-ea"/>
                <a:cs typeface="+mn-cs"/>
              </a:rPr>
              <a:t>systeem dat</a:t>
            </a:r>
            <a:r>
              <a:rPr lang="nl-NL" sz="1200" b="0" i="0" kern="1200" baseline="0" dirty="0" smtClean="0">
                <a:solidFill>
                  <a:schemeClr val="tx1"/>
                </a:solidFill>
                <a:effectLst/>
                <a:latin typeface="+mn-lt"/>
                <a:ea typeface="+mn-ea"/>
                <a:cs typeface="+mn-cs"/>
              </a:rPr>
              <a:t> verplicht </a:t>
            </a:r>
            <a:r>
              <a:rPr lang="nl-NL" sz="1200" b="0" i="0" kern="1200" dirty="0" smtClean="0">
                <a:solidFill>
                  <a:schemeClr val="tx1"/>
                </a:solidFill>
                <a:effectLst/>
                <a:latin typeface="+mn-lt"/>
                <a:ea typeface="+mn-ea"/>
                <a:cs typeface="+mn-cs"/>
              </a:rPr>
              <a:t>op verpakkingen van alle gevaarlijke stoffen de H- en P-zinnen te zetten. </a:t>
            </a:r>
            <a:br>
              <a:rPr lang="nl-NL" sz="1200" b="0" i="0" kern="1200" dirty="0" smtClean="0">
                <a:solidFill>
                  <a:schemeClr val="tx1"/>
                </a:solidFill>
                <a:effectLst/>
                <a:latin typeface="+mn-lt"/>
                <a:ea typeface="+mn-ea"/>
                <a:cs typeface="+mn-cs"/>
              </a:rPr>
            </a:br>
            <a:r>
              <a:rPr lang="nl-NL" sz="1200" b="0" i="0" u="none" kern="1200" dirty="0" smtClean="0">
                <a:solidFill>
                  <a:schemeClr val="tx1"/>
                </a:solidFill>
                <a:effectLst/>
                <a:latin typeface="+mn-lt"/>
                <a:ea typeface="+mn-ea"/>
                <a:cs typeface="+mn-cs"/>
              </a:rPr>
              <a:t>GHS staat voor </a:t>
            </a:r>
            <a:r>
              <a:rPr lang="nl-NL" sz="1200" b="0" i="0" u="none" kern="1200" dirty="0" err="1" smtClean="0">
                <a:solidFill>
                  <a:schemeClr val="tx1"/>
                </a:solidFill>
                <a:effectLst/>
                <a:latin typeface="+mn-lt"/>
                <a:ea typeface="+mn-ea"/>
                <a:cs typeface="+mn-cs"/>
              </a:rPr>
              <a:t>Globally</a:t>
            </a:r>
            <a:r>
              <a:rPr lang="nl-NL" sz="1200" b="0" i="0" u="none" kern="1200" dirty="0" smtClean="0">
                <a:solidFill>
                  <a:schemeClr val="tx1"/>
                </a:solidFill>
                <a:effectLst/>
                <a:latin typeface="+mn-lt"/>
                <a:ea typeface="+mn-ea"/>
                <a:cs typeface="+mn-cs"/>
              </a:rPr>
              <a:t> </a:t>
            </a:r>
            <a:r>
              <a:rPr lang="nl-NL" sz="1200" b="0" i="0" u="none" kern="1200" dirty="0" err="1" smtClean="0">
                <a:solidFill>
                  <a:schemeClr val="tx1"/>
                </a:solidFill>
                <a:effectLst/>
                <a:latin typeface="+mn-lt"/>
                <a:ea typeface="+mn-ea"/>
                <a:cs typeface="+mn-cs"/>
              </a:rPr>
              <a:t>Harmonised</a:t>
            </a:r>
            <a:r>
              <a:rPr lang="nl-NL" sz="1200" b="0" i="0" u="none" kern="1200" dirty="0" smtClean="0">
                <a:solidFill>
                  <a:schemeClr val="tx1"/>
                </a:solidFill>
                <a:effectLst/>
                <a:latin typeface="+mn-lt"/>
                <a:ea typeface="+mn-ea"/>
                <a:cs typeface="+mn-cs"/>
              </a:rPr>
              <a:t> System of </a:t>
            </a:r>
            <a:r>
              <a:rPr lang="nl-NL" sz="1200" b="0" i="0" u="none" kern="1200" dirty="0" err="1" smtClean="0">
                <a:solidFill>
                  <a:schemeClr val="tx1"/>
                </a:solidFill>
                <a:effectLst/>
                <a:latin typeface="+mn-lt"/>
                <a:ea typeface="+mn-ea"/>
                <a:cs typeface="+mn-cs"/>
              </a:rPr>
              <a:t>Classification</a:t>
            </a:r>
            <a:r>
              <a:rPr lang="nl-NL" sz="1200" b="0" i="0" u="none" kern="1200" dirty="0" smtClean="0">
                <a:solidFill>
                  <a:schemeClr val="tx1"/>
                </a:solidFill>
                <a:effectLst/>
                <a:latin typeface="+mn-lt"/>
                <a:ea typeface="+mn-ea"/>
                <a:cs typeface="+mn-cs"/>
              </a:rPr>
              <a:t> </a:t>
            </a:r>
            <a:r>
              <a:rPr lang="nl-NL" sz="1200" b="0" i="0" u="none" kern="1200" dirty="0" err="1" smtClean="0">
                <a:solidFill>
                  <a:schemeClr val="tx1"/>
                </a:solidFill>
                <a:effectLst/>
                <a:latin typeface="+mn-lt"/>
                <a:ea typeface="+mn-ea"/>
                <a:cs typeface="+mn-cs"/>
              </a:rPr>
              <a:t>and</a:t>
            </a:r>
            <a:r>
              <a:rPr lang="nl-NL" sz="1200" b="0" i="0" u="none" kern="1200" dirty="0" smtClean="0">
                <a:solidFill>
                  <a:schemeClr val="tx1"/>
                </a:solidFill>
                <a:effectLst/>
                <a:latin typeface="+mn-lt"/>
                <a:ea typeface="+mn-ea"/>
                <a:cs typeface="+mn-cs"/>
              </a:rPr>
              <a:t> </a:t>
            </a:r>
            <a:r>
              <a:rPr lang="nl-NL" sz="1200" b="0" i="0" u="none" kern="1200" dirty="0" err="1" smtClean="0">
                <a:solidFill>
                  <a:schemeClr val="tx1"/>
                </a:solidFill>
                <a:effectLst/>
                <a:latin typeface="+mn-lt"/>
                <a:ea typeface="+mn-ea"/>
                <a:cs typeface="+mn-cs"/>
              </a:rPr>
              <a:t>Labelling</a:t>
            </a:r>
            <a:r>
              <a:rPr lang="nl-NL" sz="1200" b="0" i="0" u="none" kern="1200" dirty="0" smtClean="0">
                <a:solidFill>
                  <a:schemeClr val="tx1"/>
                </a:solidFill>
                <a:effectLst/>
                <a:latin typeface="+mn-lt"/>
                <a:ea typeface="+mn-ea"/>
                <a:cs typeface="+mn-cs"/>
              </a:rPr>
              <a:t> of </a:t>
            </a:r>
            <a:r>
              <a:rPr lang="nl-NL" sz="1200" b="0" i="0" u="none" kern="1200" dirty="0" err="1" smtClean="0">
                <a:solidFill>
                  <a:schemeClr val="tx1"/>
                </a:solidFill>
                <a:effectLst/>
                <a:latin typeface="+mn-lt"/>
                <a:ea typeface="+mn-ea"/>
                <a:cs typeface="+mn-cs"/>
              </a:rPr>
              <a:t>Chemicals</a:t>
            </a:r>
            <a:r>
              <a:rPr lang="nl-NL" sz="1200" b="0" i="0" u="none" kern="1200" dirty="0" smtClean="0">
                <a:solidFill>
                  <a:schemeClr val="tx1"/>
                </a:solidFill>
                <a:effectLst/>
                <a:latin typeface="+mn-lt"/>
                <a:ea typeface="+mn-ea"/>
                <a:cs typeface="+mn-cs"/>
              </a:rPr>
              <a:t>. Het is een set van criteria voor het indelen van de gevaareigenschappen van stoffen en mengsels.</a:t>
            </a:r>
            <a:br>
              <a:rPr lang="nl-NL" sz="1200" b="0" i="0" u="none" kern="1200" dirty="0" smtClean="0">
                <a:solidFill>
                  <a:schemeClr val="tx1"/>
                </a:solidFill>
                <a:effectLst/>
                <a:latin typeface="+mn-lt"/>
                <a:ea typeface="+mn-ea"/>
                <a:cs typeface="+mn-cs"/>
              </a:rPr>
            </a:br>
            <a:r>
              <a:rPr lang="nl-NL" sz="1200" b="0" i="0" kern="1200" dirty="0" smtClean="0">
                <a:solidFill>
                  <a:schemeClr val="tx1"/>
                </a:solidFill>
                <a:effectLst/>
                <a:latin typeface="+mn-lt"/>
                <a:ea typeface="+mn-ea"/>
                <a:cs typeface="+mn-cs"/>
              </a:rPr>
              <a:t>Gevaarlijke stoffen moeten volgens de voorschriften van GHS worden ingedeeld in een of meer categorieën. </a:t>
            </a:r>
            <a:br>
              <a:rPr lang="nl-NL" sz="1200" b="0" i="0" kern="1200" dirty="0" smtClean="0">
                <a:solidFill>
                  <a:schemeClr val="tx1"/>
                </a:solidFill>
                <a:effectLst/>
                <a:latin typeface="+mn-lt"/>
                <a:ea typeface="+mn-ea"/>
                <a:cs typeface="+mn-cs"/>
              </a:rPr>
            </a:br>
            <a:r>
              <a:rPr lang="nl-NL" sz="1200" b="0" i="0" kern="1200" dirty="0" smtClean="0">
                <a:solidFill>
                  <a:schemeClr val="tx1"/>
                </a:solidFill>
                <a:effectLst/>
                <a:latin typeface="+mn-lt"/>
                <a:ea typeface="+mn-ea"/>
                <a:cs typeface="+mn-cs"/>
              </a:rPr>
              <a:t>Voor elke categorie schrijft GHS voor welk pictogram, signaalwoord, bijhorende gevarenaanduidingen (H-zinnen; hazard / risico) en voorzorgsmaatregelen (P-zinnen; </a:t>
            </a:r>
            <a:r>
              <a:rPr lang="nl-NL" sz="1200" b="0" i="0" kern="1200" dirty="0" err="1" smtClean="0">
                <a:solidFill>
                  <a:schemeClr val="tx1"/>
                </a:solidFill>
                <a:effectLst/>
                <a:latin typeface="+mn-lt"/>
                <a:ea typeface="+mn-ea"/>
                <a:cs typeface="+mn-cs"/>
              </a:rPr>
              <a:t>precaution</a:t>
            </a:r>
            <a:r>
              <a:rPr lang="nl-NL" sz="1200" b="0" i="0" kern="1200" dirty="0" smtClean="0">
                <a:solidFill>
                  <a:schemeClr val="tx1"/>
                </a:solidFill>
                <a:effectLst/>
                <a:latin typeface="+mn-lt"/>
                <a:ea typeface="+mn-ea"/>
                <a:cs typeface="+mn-cs"/>
              </a:rPr>
              <a:t> / voorzorgsmaatregel) op het etiket moeten vermeld worden.</a:t>
            </a:r>
          </a:p>
          <a:p>
            <a:r>
              <a:rPr lang="nl-NL" sz="1200" b="0" i="0" kern="1200" dirty="0" smtClean="0">
                <a:solidFill>
                  <a:schemeClr val="tx1"/>
                </a:solidFill>
                <a:effectLst/>
                <a:latin typeface="+mn-lt"/>
                <a:ea typeface="+mn-ea"/>
                <a:cs typeface="+mn-cs"/>
              </a:rPr>
              <a:t>Er zijn nog steeds producten in omloop met de oude symbolen en gevaarzinnen erop. Dus die moeten</a:t>
            </a:r>
            <a:r>
              <a:rPr lang="nl-NL" sz="1200" b="0" i="0" kern="1200" baseline="0" dirty="0" smtClean="0">
                <a:solidFill>
                  <a:schemeClr val="tx1"/>
                </a:solidFill>
                <a:effectLst/>
                <a:latin typeface="+mn-lt"/>
                <a:ea typeface="+mn-ea"/>
                <a:cs typeface="+mn-cs"/>
              </a:rPr>
              <a:t> ook bekend zijn bij de deelnemers.</a:t>
            </a:r>
            <a:endParaRPr lang="nl-NL" dirty="0" smtClean="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7</a:t>
            </a:fld>
            <a:endParaRPr lang="nl-NL"/>
          </a:p>
        </p:txBody>
      </p:sp>
    </p:spTree>
    <p:extLst>
      <p:ext uri="{BB962C8B-B14F-4D97-AF65-F5344CB8AC3E}">
        <p14:creationId xmlns:p14="http://schemas.microsoft.com/office/powerpoint/2010/main" val="34062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a:t>
            </a:r>
            <a:r>
              <a:rPr lang="nl-NL" baseline="0" dirty="0" smtClean="0"/>
              <a:t> zijn stoffen die acuut giftig en dus gevaarlijk zijn. Een voorbeeld daarvan is koolmonoxide in een gevaarlijke concentratie. Je kunt dan het bewustzijn verliezen.</a:t>
            </a:r>
          </a:p>
          <a:p>
            <a:endParaRPr lang="nl-NL" baseline="0" dirty="0" smtClean="0"/>
          </a:p>
          <a:p>
            <a:r>
              <a:rPr lang="nl-NL" baseline="0" dirty="0" smtClean="0"/>
              <a:t>Vraag aan de deelnemers of zij ook met acuut giftige stoffen werken en welke maatregelen ze moeten treffen om de gezondheidsrisico’s te beperken.</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8</a:t>
            </a:fld>
            <a:endParaRPr lang="nl-NL"/>
          </a:p>
        </p:txBody>
      </p:sp>
    </p:spTree>
    <p:extLst>
      <p:ext uri="{BB962C8B-B14F-4D97-AF65-F5344CB8AC3E}">
        <p14:creationId xmlns:p14="http://schemas.microsoft.com/office/powerpoint/2010/main" val="203932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Naast acuut giftige stoffen, bestaan er ook stoffen waar je pas op langere termijn gezondheidsschade van kan ondervinden. Een voorbeeld daarvan</a:t>
            </a:r>
            <a:r>
              <a:rPr lang="nl-NL" baseline="0" dirty="0" smtClean="0"/>
              <a:t> is remmenreiniger.</a:t>
            </a:r>
          </a:p>
          <a:p>
            <a:endParaRPr lang="nl-NL" baseline="0" dirty="0" smtClean="0"/>
          </a:p>
          <a:p>
            <a:r>
              <a:rPr lang="nl-NL" baseline="0" dirty="0" smtClean="0"/>
              <a:t>Ondanks dat deze stoffen niet acuut giftig zijn, is het net zo belangrijk ook met dit soort stoffen met verstand om te gaan. Gezondheidsklachten op langere termijn kunnen je levensvreugde behoorlijk beperken.</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9</a:t>
            </a:fld>
            <a:endParaRPr lang="nl-NL"/>
          </a:p>
        </p:txBody>
      </p:sp>
    </p:spTree>
    <p:extLst>
      <p:ext uri="{BB962C8B-B14F-4D97-AF65-F5344CB8AC3E}">
        <p14:creationId xmlns:p14="http://schemas.microsoft.com/office/powerpoint/2010/main" val="817215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smtClean="0"/>
              <a:t>Voordat</a:t>
            </a:r>
            <a:r>
              <a:rPr lang="nl-NL" u="none" baseline="0" dirty="0" smtClean="0"/>
              <a:t> je gaat werken met een stof, kijk dan altijd eerst op het etiket. Daar vind je de eerste informatie: is het een gevaarlijke stof? En welke gevaren en aanbevelingen staan er op het etiket vermeld?</a:t>
            </a:r>
          </a:p>
          <a:p>
            <a:endParaRPr lang="nl-NL" u="none" baseline="0" dirty="0" smtClean="0"/>
          </a:p>
          <a:p>
            <a:r>
              <a:rPr lang="nl-NL" u="none" baseline="0" dirty="0" smtClean="0"/>
              <a:t>Uitgebreidere informatie staat op het MSDS of VIB. Voor ieder product (gevaarlijke stof) is zo’n document beschikbaar.</a:t>
            </a:r>
          </a:p>
          <a:p>
            <a:endParaRPr lang="nl-NL" u="none" baseline="0" dirty="0" smtClean="0"/>
          </a:p>
          <a:p>
            <a:r>
              <a:rPr lang="nl-NL" u="none" baseline="0" dirty="0" smtClean="0"/>
              <a:t>Op werkplekinstructiekaarten staat de informatie in het kort, en vaak voorzien van praktische instructies over hoe je veilig met het product kunt werken.</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10</a:t>
            </a:fld>
            <a:endParaRPr lang="nl-NL"/>
          </a:p>
        </p:txBody>
      </p:sp>
    </p:spTree>
    <p:extLst>
      <p:ext uri="{BB962C8B-B14F-4D97-AF65-F5344CB8AC3E}">
        <p14:creationId xmlns:p14="http://schemas.microsoft.com/office/powerpoint/2010/main" val="24883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24" name="Groep 23">
            <a:extLst>
              <a:ext uri="{FF2B5EF4-FFF2-40B4-BE49-F238E27FC236}">
                <a16:creationId xmlns:a16="http://schemas.microsoft.com/office/drawing/2014/main" xmlns="" id="{82799EF1-239D-4172-945E-7DF4EF1E50D4}"/>
              </a:ext>
            </a:extLst>
          </p:cNvPr>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21" name="Groep 20">
              <a:extLst>
                <a:ext uri="{FF2B5EF4-FFF2-40B4-BE49-F238E27FC236}">
                  <a16:creationId xmlns:a16="http://schemas.microsoft.com/office/drawing/2014/main" xmlns="" id="{7BA6918E-8AA4-414E-A48C-716BC454EB97}"/>
                </a:ext>
              </a:extLst>
            </p:cNvPr>
            <p:cNvGrpSpPr/>
            <p:nvPr userDrawn="1"/>
          </p:nvGrpSpPr>
          <p:grpSpPr>
            <a:xfrm>
              <a:off x="613537" y="550537"/>
              <a:ext cx="3576627" cy="605459"/>
              <a:chOff x="613537" y="550537"/>
              <a:chExt cx="3576627" cy="605459"/>
            </a:xfrm>
          </p:grpSpPr>
          <p:pic>
            <p:nvPicPr>
              <p:cNvPr id="22" name="Afbeelding 21">
                <a:extLst>
                  <a:ext uri="{FF2B5EF4-FFF2-40B4-BE49-F238E27FC236}">
                    <a16:creationId xmlns:a16="http://schemas.microsoft.com/office/drawing/2014/main" xmlns="" id="{96D958E7-0EA4-45F7-B042-4261F6969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23" name="Afbeelding 22">
                <a:extLst>
                  <a:ext uri="{FF2B5EF4-FFF2-40B4-BE49-F238E27FC236}">
                    <a16:creationId xmlns:a16="http://schemas.microsoft.com/office/drawing/2014/main" xmlns="" id="{C7FEA1FE-0D59-4F3D-93EE-0F6D9A97B9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grpSp>
      </p:grpSp>
      <p:sp>
        <p:nvSpPr>
          <p:cNvPr id="2" name="Title 1"/>
          <p:cNvSpPr>
            <a:spLocks noGrp="1"/>
          </p:cNvSpPr>
          <p:nvPr userDrawn="1">
            <p:ph type="ctrTitle"/>
          </p:nvPr>
        </p:nvSpPr>
        <p:spPr>
          <a:xfrm>
            <a:off x="657225" y="4483342"/>
            <a:ext cx="9144000" cy="609398"/>
          </a:xfrm>
        </p:spPr>
        <p:txBody>
          <a:bodyPr lIns="0" rIns="0" anchor="t" anchorCtr="0"/>
          <a:lstStyle>
            <a:lvl1pPr algn="l">
              <a:defRPr sz="4400" b="1" i="0">
                <a:solidFill>
                  <a:schemeClr val="tx2"/>
                </a:solidFill>
                <a:latin typeface="Calibri" panose="020F0502020204030204" pitchFamily="34" charset="0"/>
                <a:cs typeface="Calibri" panose="020F0502020204030204" pitchFamily="34" charset="0"/>
              </a:defRPr>
            </a:lvl1pPr>
          </a:lstStyle>
          <a:p>
            <a:r>
              <a:rPr lang="en-US" smtClean="0"/>
              <a:t>Titelstijl van model bewerken</a:t>
            </a:r>
            <a:endParaRPr lang="nl-NL" dirty="0"/>
          </a:p>
        </p:txBody>
      </p:sp>
      <p:sp>
        <p:nvSpPr>
          <p:cNvPr id="3" name="Subtitle 2"/>
          <p:cNvSpPr>
            <a:spLocks noGrp="1"/>
          </p:cNvSpPr>
          <p:nvPr userDrawn="1">
            <p:ph type="subTitle" idx="1"/>
          </p:nvPr>
        </p:nvSpPr>
        <p:spPr>
          <a:xfrm>
            <a:off x="657225" y="5036044"/>
            <a:ext cx="9144000" cy="430887"/>
          </a:xfrm>
        </p:spPr>
        <p:txBody>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Klik om de ondertitelstijl van het model te bewerken</a:t>
            </a:r>
            <a:endParaRPr lang="nl-NL" dirty="0"/>
          </a:p>
        </p:txBody>
      </p:sp>
      <p:sp>
        <p:nvSpPr>
          <p:cNvPr id="5" name="Footer Placeholder 4"/>
          <p:cNvSpPr>
            <a:spLocks noGrp="1"/>
          </p:cNvSpPr>
          <p:nvPr userDrawn="1">
            <p:ph type="ftr" sz="quarter" idx="11"/>
          </p:nvPr>
        </p:nvSpPr>
        <p:spPr/>
        <p:txBody>
          <a:bodyPr/>
          <a:lstStyle/>
          <a:p>
            <a:endParaRPr lang="nl-NL"/>
          </a:p>
        </p:txBody>
      </p:sp>
      <p:sp>
        <p:nvSpPr>
          <p:cNvPr id="6" name="Slide Number Placeholder 5"/>
          <p:cNvSpPr>
            <a:spLocks noGrp="1"/>
          </p:cNvSpPr>
          <p:nvPr userDrawn="1">
            <p:ph type="sldNum" sz="quarter" idx="12"/>
          </p:nvPr>
        </p:nvSpPr>
        <p:spPr/>
        <p:txBody>
          <a:bodyPr/>
          <a:lstStyle/>
          <a:p>
            <a:fld id="{AD6BCF77-3B20-4D4A-83E1-E3DF06597599}" type="slidenum">
              <a:rPr lang="nl-NL" smtClean="0"/>
              <a:t>‹nr.›</a:t>
            </a:fld>
            <a:endParaRPr lang="nl-NL"/>
          </a:p>
        </p:txBody>
      </p:sp>
    </p:spTree>
    <p:extLst>
      <p:ext uri="{BB962C8B-B14F-4D97-AF65-F5344CB8AC3E}">
        <p14:creationId xmlns:p14="http://schemas.microsoft.com/office/powerpoint/2010/main" val="113601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Vertical Text Placeholder 2"/>
          <p:cNvSpPr>
            <a:spLocks noGrp="1"/>
          </p:cNvSpPr>
          <p:nvPr>
            <p:ph type="body" orient="vert" idx="1"/>
          </p:nvPr>
        </p:nvSpPr>
        <p:spPr>
          <a:xfrm>
            <a:off x="1641564" y="1810655"/>
            <a:ext cx="9721850" cy="2231380"/>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F9559106-6C03-A74F-81B8-727664F56C1E}"/>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FC489E94-A967-644F-97CE-483C6013C32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05C3CF77-2F8A-4541-A38B-B13647FF958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B96C4732-A0A2-6F41-8BE6-691F7E49613E}"/>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8971B753-8F85-4441-91E5-BBADD4D231FD}"/>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6294134E-729B-C34F-B1C5-F4EA6F530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D9D94092-FD33-CE47-92B6-6508DF98AF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54706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800099"/>
            <a:ext cx="2628900" cy="5376863"/>
          </a:xfrm>
        </p:spPr>
        <p:txBody>
          <a:bodyPr vert="eaVert"/>
          <a:lstStyle/>
          <a:p>
            <a:r>
              <a:rPr lang="en-US" smtClean="0"/>
              <a:t>Titelstijl van model bewerken</a:t>
            </a:r>
            <a:endParaRPr lang="nl-NL"/>
          </a:p>
        </p:txBody>
      </p:sp>
      <p:sp>
        <p:nvSpPr>
          <p:cNvPr id="3" name="Vertical Text Placeholder 2"/>
          <p:cNvSpPr>
            <a:spLocks noGrp="1"/>
          </p:cNvSpPr>
          <p:nvPr>
            <p:ph type="body" orient="vert" idx="1"/>
          </p:nvPr>
        </p:nvSpPr>
        <p:spPr>
          <a:xfrm>
            <a:off x="1631950" y="800099"/>
            <a:ext cx="6940550" cy="5376863"/>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F5BBE2B6-FDF2-8F48-BF14-B48B032B553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FF9651E8-1E2A-A949-B4C9-F9F4ACBEF595}"/>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75ABDE05-5144-C343-9FEC-3BB17858D038}"/>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F9A3C393-72AF-F044-A6B0-9E62008DB12C}"/>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D2F90AF3-B0E0-0643-9FDF-79A362C68B5A}"/>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2BBCC0DA-9467-F549-B080-1E3058DA8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A1C6E536-EF30-ED4D-B6AF-DCEEF2A2E4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7225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Content Placeholder 2"/>
          <p:cNvSpPr>
            <a:spLocks noGrp="1"/>
          </p:cNvSpPr>
          <p:nvPr>
            <p:ph idx="1" hasCustomPrompt="1"/>
          </p:nvPr>
        </p:nvSpPr>
        <p:spPr>
          <a:xfrm>
            <a:off x="1641564" y="1810655"/>
            <a:ext cx="9721850" cy="2231380"/>
          </a:xfrm>
        </p:spPr>
        <p:txBody>
          <a:bodyPr/>
          <a:lstStyle>
            <a:lvl2pPr marL="288000" indent="-288000">
              <a:buSzPct val="70000"/>
              <a:buFontTx/>
              <a:buBlip>
                <a:blip r:embed="rId2"/>
              </a:buBlip>
              <a:defRPr sz="2800"/>
            </a:lvl2pPr>
            <a:lvl3pPr marL="576000" indent="-288000">
              <a:buSzPct val="70000"/>
              <a:buFontTx/>
              <a:buBlip>
                <a:blip r:embed="rId2"/>
              </a:buBlip>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BE6EB81A-559D-AC45-B9B2-DF26F5C13DD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C276DFD9-E61D-6046-A0F0-BFDFF03469C7}"/>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20333AF3-F9A9-7641-A571-B84DE63EAD31}"/>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3DE09CC8-1104-4148-8865-3BC6C65B815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23A3C4FD-0A3C-334A-89A2-F642AEB92885}"/>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380F03E8-53CD-B04D-A0D0-B33CC94CF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69D9160E-15DD-5C46-B81B-A75578B5A0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281194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Titelstijl van model bewerken</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Klik om de tekststijl van het model te bewerken</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5C652AD7-225B-C548-9249-8D5129F38AB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FC8CFAE6-2FD0-524E-A122-92CB20568DF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D7659534-2B00-934B-A4B4-C5DC67E819B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2C217A96-58E1-874C-BE4E-F9E6AFC0D5F4}"/>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4C2F4395-CEBF-874A-8EFE-29DCA2307091}"/>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306C8E77-D7D4-CD4C-8BB2-D4B9FD0D4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FA9D1F80-40BE-244F-9AE4-D8BC49707D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3860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Content Placeholder 2"/>
          <p:cNvSpPr>
            <a:spLocks noGrp="1"/>
          </p:cNvSpPr>
          <p:nvPr>
            <p:ph sz="half" idx="1"/>
          </p:nvPr>
        </p:nvSpPr>
        <p:spPr>
          <a:xfrm>
            <a:off x="1636395" y="1825625"/>
            <a:ext cx="4680000" cy="4351338"/>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4" name="Content Placeholder 3"/>
          <p:cNvSpPr>
            <a:spLocks noGrp="1"/>
          </p:cNvSpPr>
          <p:nvPr>
            <p:ph sz="half" idx="2"/>
          </p:nvPr>
        </p:nvSpPr>
        <p:spPr>
          <a:xfrm>
            <a:off x="6683414" y="1825625"/>
            <a:ext cx="4680000" cy="4351338"/>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xmlns="" id="{9265A781-3355-FA4C-B301-F4B878BAA73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xmlns="" id="{5210E5BA-B60E-424C-8D3B-21FCCF3D34CF}"/>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xmlns="" id="{F15F9164-F27A-D445-B54F-4C893DC971A9}"/>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xmlns="" id="{C6C4C334-F339-7745-812F-84FC66358903}"/>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xmlns="" id="{7CB7A607-8468-194F-B5DD-05E3A475F85F}"/>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xmlns="" id="{8514B7DA-44FA-124E-804F-4E9EB0308A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xmlns="" id="{E02856A4-6001-A147-BAF3-6A0F2B32A9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189530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D6BCF77-3B20-4D4A-83E1-E3DF06597599}" type="slidenum">
              <a:rPr lang="nl-NL" smtClean="0"/>
              <a:t>‹nr.›</a:t>
            </a:fld>
            <a:endParaRPr lang="nl-NL"/>
          </a:p>
        </p:txBody>
      </p:sp>
      <p:sp>
        <p:nvSpPr>
          <p:cNvPr id="6" name="Isosceles Triangle 10">
            <a:extLst>
              <a:ext uri="{FF2B5EF4-FFF2-40B4-BE49-F238E27FC236}">
                <a16:creationId xmlns:a16="http://schemas.microsoft.com/office/drawing/2014/main" xmlns="" id="{A792A0C6-D74B-EC45-8F0D-73D073B824A4}"/>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7" name="Group 13">
            <a:extLst>
              <a:ext uri="{FF2B5EF4-FFF2-40B4-BE49-F238E27FC236}">
                <a16:creationId xmlns:a16="http://schemas.microsoft.com/office/drawing/2014/main" xmlns="" id="{7C101F8A-794B-3F41-AC8D-9262434BEB9C}"/>
              </a:ext>
            </a:extLst>
          </p:cNvPr>
          <p:cNvGrpSpPr/>
          <p:nvPr userDrawn="1"/>
        </p:nvGrpSpPr>
        <p:grpSpPr>
          <a:xfrm>
            <a:off x="8401513" y="4302034"/>
            <a:ext cx="3793751" cy="2555965"/>
            <a:chOff x="7193280" y="4302034"/>
            <a:chExt cx="3793751" cy="2555965"/>
          </a:xfrm>
        </p:grpSpPr>
        <p:sp>
          <p:nvSpPr>
            <p:cNvPr id="8" name="Isosceles Triangle 11">
              <a:extLst>
                <a:ext uri="{FF2B5EF4-FFF2-40B4-BE49-F238E27FC236}">
                  <a16:creationId xmlns:a16="http://schemas.microsoft.com/office/drawing/2014/main" xmlns="" id="{4F699FD5-187E-CC4E-AD8F-ACD70421AFD2}"/>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Isosceles Triangle 12">
              <a:extLst>
                <a:ext uri="{FF2B5EF4-FFF2-40B4-BE49-F238E27FC236}">
                  <a16:creationId xmlns:a16="http://schemas.microsoft.com/office/drawing/2014/main" xmlns="" id="{BD8E89B0-A4FE-8747-87D1-8D5000A57216}"/>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0" name="Groep 9">
            <a:extLst>
              <a:ext uri="{FF2B5EF4-FFF2-40B4-BE49-F238E27FC236}">
                <a16:creationId xmlns:a16="http://schemas.microsoft.com/office/drawing/2014/main" xmlns="" id="{B4D0C240-FB9C-CF4E-AE1B-70EFE094D23D}"/>
              </a:ext>
            </a:extLst>
          </p:cNvPr>
          <p:cNvGrpSpPr/>
          <p:nvPr userDrawn="1"/>
        </p:nvGrpSpPr>
        <p:grpSpPr>
          <a:xfrm>
            <a:off x="286567" y="6271611"/>
            <a:ext cx="3088822" cy="376842"/>
            <a:chOff x="286567" y="6271611"/>
            <a:chExt cx="3088822" cy="376842"/>
          </a:xfrm>
        </p:grpSpPr>
        <p:pic>
          <p:nvPicPr>
            <p:cNvPr id="11" name="Afbeelding 10">
              <a:extLst>
                <a:ext uri="{FF2B5EF4-FFF2-40B4-BE49-F238E27FC236}">
                  <a16:creationId xmlns:a16="http://schemas.microsoft.com/office/drawing/2014/main" xmlns="" id="{C21F0DA2-0554-2646-8783-5393C82B8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2" name="Afbeelding 11">
              <a:extLst>
                <a:ext uri="{FF2B5EF4-FFF2-40B4-BE49-F238E27FC236}">
                  <a16:creationId xmlns:a16="http://schemas.microsoft.com/office/drawing/2014/main" xmlns="" id="{D9202138-1B57-0143-81B5-C8A09A6B42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332457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D6BCF77-3B20-4D4A-83E1-E3DF06597599}" type="slidenum">
              <a:rPr lang="nl-NL" smtClean="0"/>
              <a:t>‹nr.›</a:t>
            </a:fld>
            <a:endParaRPr lang="nl-NL"/>
          </a:p>
        </p:txBody>
      </p:sp>
      <p:sp>
        <p:nvSpPr>
          <p:cNvPr id="5" name="Isosceles Triangle 10">
            <a:extLst>
              <a:ext uri="{FF2B5EF4-FFF2-40B4-BE49-F238E27FC236}">
                <a16:creationId xmlns:a16="http://schemas.microsoft.com/office/drawing/2014/main" xmlns="" id="{001BE2C6-287F-3C4B-965C-8838F6FAC4CA}"/>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6" name="Group 13">
            <a:extLst>
              <a:ext uri="{FF2B5EF4-FFF2-40B4-BE49-F238E27FC236}">
                <a16:creationId xmlns:a16="http://schemas.microsoft.com/office/drawing/2014/main" xmlns="" id="{58947396-C089-394D-B7FA-7FB5C78FEC34}"/>
              </a:ext>
            </a:extLst>
          </p:cNvPr>
          <p:cNvGrpSpPr/>
          <p:nvPr userDrawn="1"/>
        </p:nvGrpSpPr>
        <p:grpSpPr>
          <a:xfrm>
            <a:off x="8401513" y="4302034"/>
            <a:ext cx="3793751" cy="2555965"/>
            <a:chOff x="7193280" y="4302034"/>
            <a:chExt cx="3793751" cy="2555965"/>
          </a:xfrm>
        </p:grpSpPr>
        <p:sp>
          <p:nvSpPr>
            <p:cNvPr id="7" name="Isosceles Triangle 11">
              <a:extLst>
                <a:ext uri="{FF2B5EF4-FFF2-40B4-BE49-F238E27FC236}">
                  <a16:creationId xmlns:a16="http://schemas.microsoft.com/office/drawing/2014/main" xmlns="" id="{44130BBD-25F9-C140-A357-5C746B3D2523}"/>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Isosceles Triangle 12">
              <a:extLst>
                <a:ext uri="{FF2B5EF4-FFF2-40B4-BE49-F238E27FC236}">
                  <a16:creationId xmlns:a16="http://schemas.microsoft.com/office/drawing/2014/main" xmlns="" id="{CC8DB686-196D-E04B-AFD2-30AA03FE117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9" name="Groep 8">
            <a:extLst>
              <a:ext uri="{FF2B5EF4-FFF2-40B4-BE49-F238E27FC236}">
                <a16:creationId xmlns:a16="http://schemas.microsoft.com/office/drawing/2014/main" xmlns="" id="{3C6C91EF-DFCB-EB4E-A62F-43083873A3BE}"/>
              </a:ext>
            </a:extLst>
          </p:cNvPr>
          <p:cNvGrpSpPr/>
          <p:nvPr userDrawn="1"/>
        </p:nvGrpSpPr>
        <p:grpSpPr>
          <a:xfrm>
            <a:off x="286567" y="6271611"/>
            <a:ext cx="3088822" cy="376842"/>
            <a:chOff x="286567" y="6271611"/>
            <a:chExt cx="3088822" cy="376842"/>
          </a:xfrm>
        </p:grpSpPr>
        <p:pic>
          <p:nvPicPr>
            <p:cNvPr id="10" name="Afbeelding 9">
              <a:extLst>
                <a:ext uri="{FF2B5EF4-FFF2-40B4-BE49-F238E27FC236}">
                  <a16:creationId xmlns:a16="http://schemas.microsoft.com/office/drawing/2014/main" xmlns="" id="{9DECAF8C-68B1-E244-83EB-31095C051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1" name="Afbeelding 10">
              <a:extLst>
                <a:ext uri="{FF2B5EF4-FFF2-40B4-BE49-F238E27FC236}">
                  <a16:creationId xmlns:a16="http://schemas.microsoft.com/office/drawing/2014/main" xmlns="" id="{DDC6FE44-54CA-FA45-8019-F3A4B5B18A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697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xmlns="" id="{5090966C-24B3-224E-B227-2E05589FC7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6483" cy="6858001"/>
          </a:xfrm>
          <a:prstGeom prst="rect">
            <a:avLst/>
          </a:prstGeom>
        </p:spPr>
      </p:pic>
      <p:grpSp>
        <p:nvGrpSpPr>
          <p:cNvPr id="17" name="Group 16"/>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5" name="Footer Placeholder 4"/>
          <p:cNvSpPr>
            <a:spLocks noGrp="1"/>
          </p:cNvSpPr>
          <p:nvPr>
            <p:ph type="ftr" sz="quarter" idx="11"/>
          </p:nvPr>
        </p:nvSpPr>
        <p:spPr>
          <a:xfrm>
            <a:off x="4038600" y="6356350"/>
            <a:ext cx="4114800" cy="365125"/>
          </a:xfrm>
        </p:spPr>
        <p:txBody>
          <a:bodyPr/>
          <a:lstStyle/>
          <a:p>
            <a:endParaRPr lang="nl-NL"/>
          </a:p>
        </p:txBody>
      </p:sp>
      <p:sp>
        <p:nvSpPr>
          <p:cNvPr id="6" name="Slide Number Placeholder 5"/>
          <p:cNvSpPr>
            <a:spLocks noGrp="1"/>
          </p:cNvSpPr>
          <p:nvPr>
            <p:ph type="sldNum" sz="quarter" idx="12"/>
          </p:nvPr>
        </p:nvSpPr>
        <p:spPr>
          <a:xfrm>
            <a:off x="9324975" y="6356350"/>
            <a:ext cx="2743200" cy="365125"/>
          </a:xfrm>
        </p:spPr>
        <p:txBody>
          <a:bodyPr/>
          <a:lstStyle/>
          <a:p>
            <a:fld id="{AD6BCF77-3B20-4D4A-83E1-E3DF06597599}" type="slidenum">
              <a:rPr lang="nl-NL" smtClean="0"/>
              <a:t>‹nr.›</a:t>
            </a:fld>
            <a:endParaRPr lang="nl-NL"/>
          </a:p>
        </p:txBody>
      </p:sp>
      <p:sp>
        <p:nvSpPr>
          <p:cNvPr id="8" name="Tekstvak 7"/>
          <p:cNvSpPr txBox="1"/>
          <p:nvPr userDrawn="1"/>
        </p:nvSpPr>
        <p:spPr>
          <a:xfrm>
            <a:off x="541349" y="4373011"/>
            <a:ext cx="7259053" cy="769441"/>
          </a:xfrm>
          <a:prstGeom prst="rect">
            <a:avLst/>
          </a:prstGeom>
          <a:noFill/>
        </p:spPr>
        <p:txBody>
          <a:bodyPr wrap="square" rtlCol="0">
            <a:spAutoFit/>
          </a:bodyPr>
          <a:lstStyle/>
          <a:p>
            <a:r>
              <a:rPr lang="nl-NL" sz="4400" b="1" dirty="0">
                <a:solidFill>
                  <a:schemeClr val="tx2"/>
                </a:solidFill>
              </a:rPr>
              <a:t>Bedankt voor uw aandacht!</a:t>
            </a:r>
          </a:p>
        </p:txBody>
      </p:sp>
      <p:sp>
        <p:nvSpPr>
          <p:cNvPr id="20" name="Tekstvak 19"/>
          <p:cNvSpPr txBox="1"/>
          <p:nvPr userDrawn="1"/>
        </p:nvSpPr>
        <p:spPr>
          <a:xfrm>
            <a:off x="589739" y="4989877"/>
            <a:ext cx="3653518" cy="523220"/>
          </a:xfrm>
          <a:prstGeom prst="rect">
            <a:avLst/>
          </a:prstGeom>
          <a:noFill/>
        </p:spPr>
        <p:txBody>
          <a:bodyPr wrap="square" rtlCol="0">
            <a:spAutoFit/>
          </a:bodyPr>
          <a:lstStyle/>
          <a:p>
            <a:r>
              <a:rPr lang="nl-NL" sz="2800" b="1" dirty="0">
                <a:solidFill>
                  <a:schemeClr val="accent1"/>
                </a:solidFill>
              </a:rPr>
              <a:t>www.ssvv.nl</a:t>
            </a:r>
          </a:p>
        </p:txBody>
      </p:sp>
      <p:pic>
        <p:nvPicPr>
          <p:cNvPr id="14" name="Afbeelding 13">
            <a:extLst>
              <a:ext uri="{FF2B5EF4-FFF2-40B4-BE49-F238E27FC236}">
                <a16:creationId xmlns:a16="http://schemas.microsoft.com/office/drawing/2014/main" xmlns="" id="{96D958E7-0EA4-45F7-B042-4261F69695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18" name="Afbeelding 17">
            <a:extLst>
              <a:ext uri="{FF2B5EF4-FFF2-40B4-BE49-F238E27FC236}">
                <a16:creationId xmlns:a16="http://schemas.microsoft.com/office/drawing/2014/main" xmlns="" id="{C7FEA1FE-0D59-4F3D-93EE-0F6D9A97B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spTree>
    <p:extLst>
      <p:ext uri="{BB962C8B-B14F-4D97-AF65-F5344CB8AC3E}">
        <p14:creationId xmlns:p14="http://schemas.microsoft.com/office/powerpoint/2010/main" val="40870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933450"/>
          </a:xfrm>
        </p:spPr>
        <p:txBody>
          <a:bodyPr anchor="t" anchorCtr="0"/>
          <a:lstStyle>
            <a:lvl1pPr>
              <a:defRPr sz="3200"/>
            </a:lvl1pPr>
          </a:lstStyle>
          <a:p>
            <a:r>
              <a:rPr lang="en-US" smtClean="0"/>
              <a:t>Titelstijl van model bewerken</a:t>
            </a:r>
            <a:endParaRPr lang="nl-NL" dirty="0"/>
          </a:p>
        </p:txBody>
      </p:sp>
      <p:sp>
        <p:nvSpPr>
          <p:cNvPr id="3" name="Content Placeholder 2"/>
          <p:cNvSpPr>
            <a:spLocks noGrp="1"/>
          </p:cNvSpPr>
          <p:nvPr>
            <p:ph idx="1"/>
          </p:nvPr>
        </p:nvSpPr>
        <p:spPr>
          <a:xfrm>
            <a:off x="5183188" y="800101"/>
            <a:ext cx="6172200" cy="5060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4" name="Text Placeholder 3"/>
          <p:cNvSpPr>
            <a:spLocks noGrp="1"/>
          </p:cNvSpPr>
          <p:nvPr>
            <p:ph type="body" sz="half" idx="2"/>
          </p:nvPr>
        </p:nvSpPr>
        <p:spPr>
          <a:xfrm>
            <a:off x="1631950" y="2057400"/>
            <a:ext cx="3397250" cy="430887"/>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xmlns="" id="{C750B755-72A0-1A43-99CB-AA4ED17B69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xmlns="" id="{C42714B0-D20D-B243-9D11-CFB0389B046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xmlns="" id="{B6433C36-40A9-BC4A-8057-EC264E8C62CA}"/>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xmlns="" id="{6435817F-86DE-494A-865B-406097B46F6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xmlns="" id="{9B948ACF-4BC6-594A-90F9-B20657EA151C}"/>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xmlns="" id="{9EE96134-720A-834B-9F5E-EB6C15BBDA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xmlns="" id="{CB8BDF14-970B-6541-8726-B3CAFC3A1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3459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886397"/>
          </a:xfrm>
        </p:spPr>
        <p:txBody>
          <a:bodyPr anchor="t" anchorCtr="0"/>
          <a:lstStyle>
            <a:lvl1pPr>
              <a:defRPr sz="3200"/>
            </a:lvl1pPr>
          </a:lstStyle>
          <a:p>
            <a:r>
              <a:rPr lang="en-US" smtClean="0"/>
              <a:t>Titelstijl van model bewerken</a:t>
            </a:r>
            <a:endParaRPr lang="nl-NL"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Sleep de afbeelding naar de tijdelijke aanduiding of klik op het pictogram als u een afbeelding wilt toevoegen</a:t>
            </a:r>
            <a:endParaRPr lang="nl-NL"/>
          </a:p>
        </p:txBody>
      </p:sp>
      <p:sp>
        <p:nvSpPr>
          <p:cNvPr id="4" name="Text Placeholder 3"/>
          <p:cNvSpPr>
            <a:spLocks noGrp="1"/>
          </p:cNvSpPr>
          <p:nvPr>
            <p:ph type="body" sz="half" idx="2"/>
          </p:nvPr>
        </p:nvSpPr>
        <p:spPr>
          <a:xfrm>
            <a:off x="1631950" y="2057400"/>
            <a:ext cx="3420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xmlns="" id="{98638DC1-FF36-1D4A-B822-22527CDF3F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xmlns="" id="{C3496FCC-0F51-F447-9A31-3CC6C62338F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xmlns="" id="{906E966D-8A39-E24D-8588-0C80DB106BC4}"/>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xmlns="" id="{530B83F1-6108-0D46-BCD0-2F8C9053DB8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xmlns="" id="{6E817D4D-4390-8E41-9AA9-A2907F6D6AB4}"/>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xmlns="" id="{97E573E0-E341-414D-A7FC-8C5E281BBD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xmlns="" id="{87900D63-B232-B54C-A402-4C0CDD073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42397486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1564" y="800100"/>
            <a:ext cx="9721850" cy="609398"/>
          </a:xfrm>
          <a:prstGeom prst="rect">
            <a:avLst/>
          </a:prstGeom>
        </p:spPr>
        <p:txBody>
          <a:bodyPr vert="horz" lIns="36000" tIns="0" rIns="36000" bIns="0" rtlCol="0" anchor="t" anchorCtr="0">
            <a:spAutoFit/>
          </a:bodyPr>
          <a:lstStyle/>
          <a:p>
            <a:r>
              <a:rPr lang="en-US" smtClean="0"/>
              <a:t>Titelstijl van model bewerken</a:t>
            </a:r>
            <a:endParaRPr lang="nl-NL" dirty="0"/>
          </a:p>
        </p:txBody>
      </p:sp>
      <p:sp>
        <p:nvSpPr>
          <p:cNvPr id="3" name="Text Placeholder 2"/>
          <p:cNvSpPr>
            <a:spLocks noGrp="1"/>
          </p:cNvSpPr>
          <p:nvPr>
            <p:ph type="body" idx="1"/>
          </p:nvPr>
        </p:nvSpPr>
        <p:spPr>
          <a:xfrm>
            <a:off x="1641564" y="1810655"/>
            <a:ext cx="9721680" cy="2231380"/>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9324975"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AD6BCF77-3B20-4D4A-83E1-E3DF06597599}" type="slidenum">
              <a:rPr lang="nl-NL" smtClean="0"/>
              <a:pPr/>
              <a:t>‹nr.›</a:t>
            </a:fld>
            <a:endParaRPr lang="nl-NL" dirty="0"/>
          </a:p>
        </p:txBody>
      </p:sp>
    </p:spTree>
    <p:extLst>
      <p:ext uri="{BB962C8B-B14F-4D97-AF65-F5344CB8AC3E}">
        <p14:creationId xmlns:p14="http://schemas.microsoft.com/office/powerpoint/2010/main" val="413181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60"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0" indent="-288000" algn="l" defTabSz="914400" rtl="0" eaLnBrk="1" latinLnBrk="0" hangingPunct="1">
        <a:lnSpc>
          <a:spcPct val="100000"/>
        </a:lnSpc>
        <a:spcBef>
          <a:spcPts val="0"/>
        </a:spcBef>
        <a:spcAft>
          <a:spcPts val="600"/>
        </a:spcAft>
        <a:buClr>
          <a:schemeClr val="tx2"/>
        </a:buClr>
        <a:buSzPct val="70000"/>
        <a:buFontTx/>
        <a:buBlip>
          <a:blip r:embed="rId13"/>
        </a:buBlip>
        <a:defRPr sz="2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spcAft>
          <a:spcPts val="600"/>
        </a:spcAft>
        <a:buClr>
          <a:schemeClr val="tx2"/>
        </a:buClr>
        <a:buSzPct val="70000"/>
        <a:buFontTx/>
        <a:buBlip>
          <a:blip r:embed="rId13"/>
        </a:buBlip>
        <a:defRPr sz="2400" kern="1200">
          <a:solidFill>
            <a:schemeClr val="tx1"/>
          </a:solidFill>
          <a:latin typeface="+mn-lt"/>
          <a:ea typeface="+mn-ea"/>
          <a:cs typeface="+mn-cs"/>
        </a:defRPr>
      </a:lvl3pPr>
      <a:lvl4pPr marL="792000" indent="-216000" algn="l" defTabSz="914400" rtl="0" eaLnBrk="1" latinLnBrk="0" hangingPunct="1">
        <a:lnSpc>
          <a:spcPct val="100000"/>
        </a:lnSpc>
        <a:spcBef>
          <a:spcPts val="0"/>
        </a:spcBef>
        <a:spcAft>
          <a:spcPts val="600"/>
        </a:spcAft>
        <a:buClr>
          <a:schemeClr val="tx2"/>
        </a:buClr>
        <a:buFont typeface="Times New Roman" panose="02020603050405020304" pitchFamily="18"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028" userDrawn="1">
          <p15:clr>
            <a:srgbClr val="F26B43"/>
          </p15:clr>
        </p15:guide>
        <p15:guide id="2" orient="horz" pos="5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youtu.be/TlBebR-Kir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34" y="1227611"/>
            <a:ext cx="4533738" cy="4369323"/>
          </a:xfrm>
          <a:prstGeom prst="rect">
            <a:avLst/>
          </a:prstGeom>
        </p:spPr>
      </p:pic>
      <p:sp>
        <p:nvSpPr>
          <p:cNvPr id="2" name="Title 1"/>
          <p:cNvSpPr>
            <a:spLocks noGrp="1"/>
          </p:cNvSpPr>
          <p:nvPr>
            <p:ph type="ctrTitle"/>
          </p:nvPr>
        </p:nvSpPr>
        <p:spPr>
          <a:xfrm>
            <a:off x="657224" y="4483342"/>
            <a:ext cx="11128375" cy="609398"/>
          </a:xfrm>
        </p:spPr>
        <p:txBody>
          <a:bodyPr/>
          <a:lstStyle/>
          <a:p>
            <a:r>
              <a:rPr lang="nl-NL" dirty="0" err="1" smtClean="0"/>
              <a:t>Toolbox</a:t>
            </a:r>
            <a:r>
              <a:rPr lang="nl-NL" dirty="0" smtClean="0"/>
              <a:t> Gevaarlijke stoffen</a:t>
            </a:r>
            <a:endParaRPr lang="nl-NL" dirty="0"/>
          </a:p>
        </p:txBody>
      </p:sp>
      <p:sp>
        <p:nvSpPr>
          <p:cNvPr id="3" name="Subtitle 2"/>
          <p:cNvSpPr>
            <a:spLocks noGrp="1"/>
          </p:cNvSpPr>
          <p:nvPr>
            <p:ph type="subTitle" idx="1"/>
          </p:nvPr>
        </p:nvSpPr>
        <p:spPr/>
        <p:txBody>
          <a:bodyPr/>
          <a:lstStyle/>
          <a:p>
            <a:r>
              <a:rPr lang="nl-NL" dirty="0" smtClean="0"/>
              <a:t>Samen doen we het beter!</a:t>
            </a:r>
            <a:endParaRPr lang="nl-NL" dirty="0"/>
          </a:p>
        </p:txBody>
      </p:sp>
    </p:spTree>
    <p:extLst>
      <p:ext uri="{BB962C8B-B14F-4D97-AF65-F5344CB8AC3E}">
        <p14:creationId xmlns:p14="http://schemas.microsoft.com/office/powerpoint/2010/main" val="116356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3815" y="1807430"/>
            <a:ext cx="2786368" cy="4484960"/>
          </a:xfrm>
          <a:prstGeom prst="rect">
            <a:avLst/>
          </a:prstGeom>
        </p:spPr>
      </p:pic>
      <p:sp>
        <p:nvSpPr>
          <p:cNvPr id="2" name="Title 1"/>
          <p:cNvSpPr>
            <a:spLocks noGrp="1"/>
          </p:cNvSpPr>
          <p:nvPr>
            <p:ph type="title"/>
          </p:nvPr>
        </p:nvSpPr>
        <p:spPr/>
        <p:txBody>
          <a:bodyPr/>
          <a:lstStyle/>
          <a:p>
            <a:r>
              <a:rPr lang="nl-NL" dirty="0" smtClean="0"/>
              <a:t>Waar vind je informatie over gevaren?</a:t>
            </a:r>
            <a:endParaRPr lang="nl-NL" dirty="0"/>
          </a:p>
        </p:txBody>
      </p:sp>
      <p:sp>
        <p:nvSpPr>
          <p:cNvPr id="3" name="Content Placeholder 2"/>
          <p:cNvSpPr>
            <a:spLocks noGrp="1"/>
          </p:cNvSpPr>
          <p:nvPr>
            <p:ph idx="1"/>
          </p:nvPr>
        </p:nvSpPr>
        <p:spPr>
          <a:xfrm>
            <a:off x="1641564" y="1810655"/>
            <a:ext cx="8377079" cy="1877437"/>
          </a:xfrm>
        </p:spPr>
        <p:txBody>
          <a:bodyPr/>
          <a:lstStyle/>
          <a:p>
            <a:pPr lvl="1"/>
            <a:r>
              <a:rPr lang="nl-NL" dirty="0"/>
              <a:t>Op het etiket van een product: symbolen en zinnen</a:t>
            </a:r>
          </a:p>
          <a:p>
            <a:pPr lvl="1"/>
            <a:r>
              <a:rPr lang="nl-NL" dirty="0"/>
              <a:t>Op het </a:t>
            </a:r>
            <a:r>
              <a:rPr lang="nl-NL" dirty="0" err="1"/>
              <a:t>Material</a:t>
            </a:r>
            <a:r>
              <a:rPr lang="nl-NL" dirty="0"/>
              <a:t> Safety Data Sheet (MSDS) of Veiligheid Informatie Blad (VIB)</a:t>
            </a:r>
          </a:p>
          <a:p>
            <a:pPr lvl="1"/>
            <a:r>
              <a:rPr lang="nl-NL" dirty="0"/>
              <a:t>Op een Werkplek Instructie Kaart (WIK)</a:t>
            </a:r>
          </a:p>
        </p:txBody>
      </p:sp>
      <p:sp>
        <p:nvSpPr>
          <p:cNvPr id="7" name="Tijdelijke aanduiding voor dianummer 4"/>
          <p:cNvSpPr>
            <a:spLocks noGrp="1"/>
          </p:cNvSpPr>
          <p:nvPr>
            <p:ph type="sldNum" sz="quarter" idx="12"/>
          </p:nvPr>
        </p:nvSpPr>
        <p:spPr>
          <a:xfrm>
            <a:off x="9324975" y="6356350"/>
            <a:ext cx="2743200" cy="365125"/>
          </a:xfrm>
        </p:spPr>
        <p:txBody>
          <a:bodyPr/>
          <a:lstStyle/>
          <a:p>
            <a:r>
              <a:rPr lang="nl-NL" dirty="0" smtClean="0"/>
              <a:t>10</a:t>
            </a:r>
            <a:endParaRPr lang="nl-NL" dirty="0"/>
          </a:p>
        </p:txBody>
      </p:sp>
    </p:spTree>
    <p:extLst>
      <p:ext uri="{BB962C8B-B14F-4D97-AF65-F5344CB8AC3E}">
        <p14:creationId xmlns:p14="http://schemas.microsoft.com/office/powerpoint/2010/main" val="1774784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Veiligheid Informatie Blad (VIB)</a:t>
            </a:r>
            <a:endParaRPr lang="nl-NL" dirty="0"/>
          </a:p>
        </p:txBody>
      </p:sp>
      <p:sp>
        <p:nvSpPr>
          <p:cNvPr id="7" name="Tijdelijke aanduiding voor dianummer 4"/>
          <p:cNvSpPr>
            <a:spLocks noGrp="1"/>
          </p:cNvSpPr>
          <p:nvPr>
            <p:ph type="sldNum" sz="quarter" idx="12"/>
          </p:nvPr>
        </p:nvSpPr>
        <p:spPr>
          <a:xfrm>
            <a:off x="9324975" y="6356350"/>
            <a:ext cx="2743200" cy="365125"/>
          </a:xfrm>
        </p:spPr>
        <p:txBody>
          <a:bodyPr/>
          <a:lstStyle/>
          <a:p>
            <a:r>
              <a:rPr lang="nl-NL" dirty="0" smtClean="0"/>
              <a:t>11</a:t>
            </a:r>
            <a:endParaRPr lang="nl-NL" dirty="0"/>
          </a:p>
        </p:txBody>
      </p:sp>
      <p:pic>
        <p:nvPicPr>
          <p:cNvPr id="6" name="Picture 1"/>
          <p:cNvPicPr>
            <a:picLocks noChangeAspect="1" noChangeArrowheads="1"/>
          </p:cNvPicPr>
          <p:nvPr/>
        </p:nvPicPr>
        <p:blipFill>
          <a:blip r:embed="rId3" cstate="print"/>
          <a:srcRect/>
          <a:stretch>
            <a:fillRect/>
          </a:stretch>
        </p:blipFill>
        <p:spPr bwMode="auto">
          <a:xfrm>
            <a:off x="1641564" y="1810655"/>
            <a:ext cx="5859062" cy="4193474"/>
          </a:xfrm>
          <a:prstGeom prst="rect">
            <a:avLst/>
          </a:prstGeom>
          <a:noFill/>
          <a:ln w="9525">
            <a:noFill/>
            <a:miter lim="800000"/>
            <a:headEnd/>
            <a:tailEnd/>
          </a:ln>
        </p:spPr>
      </p:pic>
    </p:spTree>
    <p:extLst>
      <p:ext uri="{BB962C8B-B14F-4D97-AF65-F5344CB8AC3E}">
        <p14:creationId xmlns:p14="http://schemas.microsoft.com/office/powerpoint/2010/main" val="955368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8678" y="2703949"/>
            <a:ext cx="5076035" cy="3606508"/>
          </a:xfrm>
          <a:prstGeom prst="rect">
            <a:avLst/>
          </a:prstGeom>
        </p:spPr>
      </p:pic>
      <p:sp>
        <p:nvSpPr>
          <p:cNvPr id="2" name="Title 1"/>
          <p:cNvSpPr>
            <a:spLocks noGrp="1"/>
          </p:cNvSpPr>
          <p:nvPr>
            <p:ph type="title"/>
          </p:nvPr>
        </p:nvSpPr>
        <p:spPr/>
        <p:txBody>
          <a:bodyPr/>
          <a:lstStyle/>
          <a:p>
            <a:r>
              <a:rPr lang="nl-NL" dirty="0" smtClean="0"/>
              <a:t>De praktijk in ons bedrijf</a:t>
            </a:r>
            <a:endParaRPr lang="nl-NL" dirty="0"/>
          </a:p>
        </p:txBody>
      </p:sp>
      <p:sp>
        <p:nvSpPr>
          <p:cNvPr id="3" name="Content Placeholder 2"/>
          <p:cNvSpPr>
            <a:spLocks noGrp="1"/>
          </p:cNvSpPr>
          <p:nvPr>
            <p:ph idx="1"/>
          </p:nvPr>
        </p:nvSpPr>
        <p:spPr>
          <a:xfrm>
            <a:off x="1641564" y="1810655"/>
            <a:ext cx="8377079" cy="1831271"/>
          </a:xfrm>
        </p:spPr>
        <p:txBody>
          <a:bodyPr/>
          <a:lstStyle/>
          <a:p>
            <a:pPr lvl="1"/>
            <a:r>
              <a:rPr lang="nl-NL" dirty="0"/>
              <a:t>Met welke gevaarlijke stoffen werken jullie</a:t>
            </a:r>
            <a:r>
              <a:rPr lang="nl-NL" dirty="0" smtClean="0"/>
              <a:t>?</a:t>
            </a:r>
            <a:endParaRPr lang="nl-NL" dirty="0"/>
          </a:p>
          <a:p>
            <a:pPr lvl="1"/>
            <a:r>
              <a:rPr lang="nl-NL" dirty="0"/>
              <a:t>Wat moet je doen om veilig met </a:t>
            </a:r>
            <a:r>
              <a:rPr lang="nl-NL" dirty="0" smtClean="0"/>
              <a:t>deze </a:t>
            </a:r>
            <a:r>
              <a:rPr lang="nl-NL" dirty="0"/>
              <a:t>stof te werken?</a:t>
            </a:r>
          </a:p>
          <a:p>
            <a:pPr lvl="2"/>
            <a:r>
              <a:rPr lang="nl-NL" dirty="0"/>
              <a:t>Algemeen</a:t>
            </a:r>
          </a:p>
          <a:p>
            <a:pPr lvl="2"/>
            <a:r>
              <a:rPr lang="nl-NL" dirty="0"/>
              <a:t>Voor dit product</a:t>
            </a:r>
          </a:p>
        </p:txBody>
      </p:sp>
      <p:sp>
        <p:nvSpPr>
          <p:cNvPr id="7" name="Tijdelijke aanduiding voor dianummer 4"/>
          <p:cNvSpPr>
            <a:spLocks noGrp="1"/>
          </p:cNvSpPr>
          <p:nvPr>
            <p:ph type="sldNum" sz="quarter" idx="12"/>
          </p:nvPr>
        </p:nvSpPr>
        <p:spPr>
          <a:xfrm>
            <a:off x="9324975" y="6356350"/>
            <a:ext cx="2743200" cy="365125"/>
          </a:xfrm>
        </p:spPr>
        <p:txBody>
          <a:bodyPr/>
          <a:lstStyle/>
          <a:p>
            <a:r>
              <a:rPr lang="nl-NL" dirty="0" smtClean="0"/>
              <a:t>12</a:t>
            </a:r>
            <a:endParaRPr lang="nl-NL" dirty="0"/>
          </a:p>
        </p:txBody>
      </p:sp>
    </p:spTree>
    <p:extLst>
      <p:ext uri="{BB962C8B-B14F-4D97-AF65-F5344CB8AC3E}">
        <p14:creationId xmlns:p14="http://schemas.microsoft.com/office/powerpoint/2010/main" val="676441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Hoe werk je veilig?</a:t>
            </a:r>
            <a:endParaRPr lang="nl-NL" dirty="0"/>
          </a:p>
        </p:txBody>
      </p:sp>
      <p:sp>
        <p:nvSpPr>
          <p:cNvPr id="3" name="Content Placeholder 2"/>
          <p:cNvSpPr>
            <a:spLocks noGrp="1"/>
          </p:cNvSpPr>
          <p:nvPr>
            <p:ph idx="1"/>
          </p:nvPr>
        </p:nvSpPr>
        <p:spPr>
          <a:xfrm>
            <a:off x="1641564" y="1810655"/>
            <a:ext cx="9721850" cy="3631763"/>
          </a:xfrm>
        </p:spPr>
        <p:txBody>
          <a:bodyPr/>
          <a:lstStyle/>
          <a:p>
            <a:pPr lvl="1"/>
            <a:r>
              <a:rPr lang="nl-NL" dirty="0" smtClean="0"/>
              <a:t>Voer altijd een Laatste </a:t>
            </a:r>
            <a:r>
              <a:rPr lang="nl-NL" dirty="0"/>
              <a:t>Minuut Risico Analyse (LMRA) </a:t>
            </a:r>
            <a:r>
              <a:rPr lang="nl-NL" dirty="0" smtClean="0"/>
              <a:t>uit:</a:t>
            </a:r>
            <a:endParaRPr lang="nl-NL" dirty="0"/>
          </a:p>
          <a:p>
            <a:pPr lvl="2"/>
            <a:r>
              <a:rPr lang="nl-NL" dirty="0" smtClean="0"/>
              <a:t>Voordat </a:t>
            </a:r>
            <a:r>
              <a:rPr lang="nl-NL" dirty="0"/>
              <a:t>je aan het werk gaat</a:t>
            </a:r>
          </a:p>
          <a:p>
            <a:pPr lvl="2"/>
            <a:r>
              <a:rPr lang="nl-NL" dirty="0" smtClean="0"/>
              <a:t>Na </a:t>
            </a:r>
            <a:r>
              <a:rPr lang="nl-NL" dirty="0"/>
              <a:t>elke </a:t>
            </a:r>
            <a:r>
              <a:rPr lang="nl-NL" dirty="0" smtClean="0"/>
              <a:t>werkonderbreking en pauze</a:t>
            </a:r>
            <a:endParaRPr lang="nl-NL" dirty="0"/>
          </a:p>
          <a:p>
            <a:pPr lvl="1"/>
            <a:r>
              <a:rPr lang="nl-NL" dirty="0" smtClean="0"/>
              <a:t>Vraag jezelf af: welke </a:t>
            </a:r>
            <a:r>
              <a:rPr lang="nl-NL" dirty="0"/>
              <a:t>risico’s loop ik en welke maatregelen moet ik nemen om veilig te </a:t>
            </a:r>
            <a:r>
              <a:rPr lang="nl-NL" dirty="0" smtClean="0"/>
              <a:t>werken?</a:t>
            </a:r>
            <a:endParaRPr lang="nl-NL" dirty="0"/>
          </a:p>
          <a:p>
            <a:pPr lvl="1"/>
            <a:r>
              <a:rPr lang="nl-NL" dirty="0" smtClean="0"/>
              <a:t>Heb je vragen? Overleg dan eerst </a:t>
            </a:r>
            <a:r>
              <a:rPr lang="nl-NL" dirty="0"/>
              <a:t>met je leidinggevende </a:t>
            </a:r>
            <a:r>
              <a:rPr lang="nl-NL" dirty="0" smtClean="0"/>
              <a:t>voordat </a:t>
            </a:r>
            <a:r>
              <a:rPr lang="nl-NL" dirty="0"/>
              <a:t>je aan het werk gaat.</a:t>
            </a:r>
          </a:p>
        </p:txBody>
      </p:sp>
      <p:sp>
        <p:nvSpPr>
          <p:cNvPr id="7" name="Tijdelijke aanduiding voor dianummer 4"/>
          <p:cNvSpPr>
            <a:spLocks noGrp="1"/>
          </p:cNvSpPr>
          <p:nvPr>
            <p:ph type="sldNum" sz="quarter" idx="12"/>
          </p:nvPr>
        </p:nvSpPr>
        <p:spPr>
          <a:xfrm>
            <a:off x="9324975" y="6356350"/>
            <a:ext cx="2743200" cy="365125"/>
          </a:xfrm>
        </p:spPr>
        <p:txBody>
          <a:bodyPr/>
          <a:lstStyle/>
          <a:p>
            <a:r>
              <a:rPr lang="nl-NL" dirty="0" smtClean="0"/>
              <a:t>13</a:t>
            </a:r>
            <a:endParaRPr lang="nl-NL" dirty="0"/>
          </a:p>
        </p:txBody>
      </p:sp>
    </p:spTree>
    <p:extLst>
      <p:ext uri="{BB962C8B-B14F-4D97-AF65-F5344CB8AC3E}">
        <p14:creationId xmlns:p14="http://schemas.microsoft.com/office/powerpoint/2010/main" val="1297631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564" y="800100"/>
            <a:ext cx="9721850" cy="609398"/>
          </a:xfrm>
        </p:spPr>
        <p:txBody>
          <a:bodyPr/>
          <a:lstStyle/>
          <a:p>
            <a:r>
              <a:rPr lang="nl-NL" dirty="0"/>
              <a:t>Wat kunnen we beter doen? </a:t>
            </a:r>
          </a:p>
        </p:txBody>
      </p:sp>
      <p:sp>
        <p:nvSpPr>
          <p:cNvPr id="3" name="Content Placeholder 2"/>
          <p:cNvSpPr>
            <a:spLocks noGrp="1"/>
          </p:cNvSpPr>
          <p:nvPr>
            <p:ph idx="1"/>
          </p:nvPr>
        </p:nvSpPr>
        <p:spPr>
          <a:xfrm>
            <a:off x="1641564" y="1810655"/>
            <a:ext cx="10126366" cy="3554819"/>
          </a:xfrm>
        </p:spPr>
        <p:txBody>
          <a:bodyPr/>
          <a:lstStyle/>
          <a:p>
            <a:r>
              <a:rPr lang="nl-NL" dirty="0"/>
              <a:t>Hebben jullie ideeën over wat we beter kunnen doen?</a:t>
            </a:r>
          </a:p>
          <a:p>
            <a:pPr lvl="1"/>
            <a:r>
              <a:rPr lang="nl-NL" dirty="0"/>
              <a:t>In ons team?</a:t>
            </a:r>
          </a:p>
          <a:p>
            <a:pPr lvl="1"/>
            <a:r>
              <a:rPr lang="nl-NL" dirty="0"/>
              <a:t>Op onze locatie?</a:t>
            </a:r>
          </a:p>
          <a:p>
            <a:pPr lvl="1"/>
            <a:r>
              <a:rPr lang="nl-NL" dirty="0"/>
              <a:t>In ons bedrijf</a:t>
            </a:r>
            <a:r>
              <a:rPr lang="nl-NL" dirty="0" smtClean="0"/>
              <a:t>?</a:t>
            </a:r>
            <a:endParaRPr lang="nl-NL" dirty="0"/>
          </a:p>
          <a:p>
            <a:pPr lvl="1"/>
            <a:endParaRPr lang="nl-NL" dirty="0" smtClean="0"/>
          </a:p>
          <a:p>
            <a:pPr lvl="1"/>
            <a:r>
              <a:rPr lang="nl-NL" dirty="0"/>
              <a:t>Hebben jullie vragen over wat je moet doen als het misgaat?</a:t>
            </a:r>
          </a:p>
          <a:p>
            <a:pPr lvl="1"/>
            <a:r>
              <a:rPr lang="nl-NL" dirty="0"/>
              <a:t>Zijn er in jullie werk zaken die 100% veilig werken onmogelijk maken</a:t>
            </a:r>
            <a:r>
              <a:rPr lang="nl-NL" dirty="0" smtClean="0"/>
              <a:t>?</a:t>
            </a:r>
            <a:endParaRPr lang="nl-NL" dirty="0"/>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14</a:t>
            </a:fld>
            <a:endParaRPr lang="nl-NL"/>
          </a:p>
        </p:txBody>
      </p:sp>
    </p:spTree>
    <p:extLst>
      <p:ext uri="{BB962C8B-B14F-4D97-AF65-F5344CB8AC3E}">
        <p14:creationId xmlns:p14="http://schemas.microsoft.com/office/powerpoint/2010/main" val="1842327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kun je zelf doen?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15</a:t>
            </a:fld>
            <a:endParaRPr lang="nl-NL"/>
          </a:p>
        </p:txBody>
      </p:sp>
      <p:sp>
        <p:nvSpPr>
          <p:cNvPr id="8" name="Content Placeholder 2"/>
          <p:cNvSpPr>
            <a:spLocks noGrp="1"/>
          </p:cNvSpPr>
          <p:nvPr>
            <p:ph idx="1"/>
          </p:nvPr>
        </p:nvSpPr>
        <p:spPr>
          <a:xfrm>
            <a:off x="1641564" y="1810655"/>
            <a:ext cx="8569236" cy="861774"/>
          </a:xfrm>
        </p:spPr>
        <p:txBody>
          <a:bodyPr/>
          <a:lstStyle/>
          <a:p>
            <a:r>
              <a:rPr lang="nl-NL" dirty="0"/>
              <a:t>Geef voorbeelden van wat </a:t>
            </a:r>
            <a:r>
              <a:rPr lang="nl-NL" dirty="0" smtClean="0"/>
              <a:t>je </a:t>
            </a:r>
            <a:r>
              <a:rPr lang="nl-NL" dirty="0"/>
              <a:t>zelf </a:t>
            </a:r>
            <a:r>
              <a:rPr lang="nl-NL" dirty="0" smtClean="0"/>
              <a:t>kunt </a:t>
            </a:r>
            <a:r>
              <a:rPr lang="nl-NL" dirty="0"/>
              <a:t>doen </a:t>
            </a:r>
            <a:r>
              <a:rPr lang="nl-NL" dirty="0" smtClean="0"/>
              <a:t>om veilig te werken met gevaarlijke stoffen</a:t>
            </a:r>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337" y="2676555"/>
            <a:ext cx="7844638" cy="3418872"/>
          </a:xfrm>
          <a:prstGeom prst="rect">
            <a:avLst/>
          </a:prstGeom>
        </p:spPr>
      </p:pic>
    </p:spTree>
    <p:extLst>
      <p:ext uri="{BB962C8B-B14F-4D97-AF65-F5344CB8AC3E}">
        <p14:creationId xmlns:p14="http://schemas.microsoft.com/office/powerpoint/2010/main" val="633080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Afspraken maken over veilig werken</a:t>
            </a:r>
            <a:endParaRPr lang="nl-NL" dirty="0"/>
          </a:p>
        </p:txBody>
      </p:sp>
      <p:sp>
        <p:nvSpPr>
          <p:cNvPr id="3" name="Content Placeholder 2"/>
          <p:cNvSpPr>
            <a:spLocks noGrp="1"/>
          </p:cNvSpPr>
          <p:nvPr>
            <p:ph idx="1"/>
          </p:nvPr>
        </p:nvSpPr>
        <p:spPr>
          <a:xfrm>
            <a:off x="1641564" y="1810655"/>
            <a:ext cx="9721850" cy="4216539"/>
          </a:xfrm>
        </p:spPr>
        <p:txBody>
          <a:bodyPr/>
          <a:lstStyle/>
          <a:p>
            <a:pPr lvl="1"/>
            <a:r>
              <a:rPr lang="nl-NL" dirty="0"/>
              <a:t>Met jezelf: wat ga je er zelf aan doen?</a:t>
            </a:r>
          </a:p>
          <a:p>
            <a:pPr lvl="1"/>
            <a:r>
              <a:rPr lang="nl-NL" dirty="0"/>
              <a:t>Met elkaar: </a:t>
            </a:r>
            <a:r>
              <a:rPr lang="nl-NL" dirty="0" smtClean="0"/>
              <a:t>help </a:t>
            </a:r>
            <a:r>
              <a:rPr lang="nl-NL" dirty="0"/>
              <a:t>elkaar om op de juiste manier te werken!</a:t>
            </a:r>
          </a:p>
          <a:p>
            <a:pPr lvl="1"/>
            <a:r>
              <a:rPr lang="nl-NL" dirty="0"/>
              <a:t>Op de locatie: </a:t>
            </a:r>
          </a:p>
          <a:p>
            <a:pPr lvl="2"/>
            <a:r>
              <a:rPr lang="nl-NL" dirty="0" smtClean="0"/>
              <a:t>Praat </a:t>
            </a:r>
            <a:r>
              <a:rPr lang="nl-NL" dirty="0"/>
              <a:t>in elk werkoverleg over veilig werken met </a:t>
            </a:r>
            <a:r>
              <a:rPr lang="nl-NL" dirty="0" smtClean="0"/>
              <a:t>gevaarlijke stoffen</a:t>
            </a:r>
            <a:endParaRPr lang="nl-NL" dirty="0"/>
          </a:p>
          <a:p>
            <a:pPr lvl="2"/>
            <a:r>
              <a:rPr lang="nl-NL" dirty="0" smtClean="0"/>
              <a:t>Verzamel </a:t>
            </a:r>
            <a:r>
              <a:rPr lang="nl-NL" dirty="0"/>
              <a:t>voorbeelden van wat goed gaat en wat minder goed gaat </a:t>
            </a:r>
          </a:p>
          <a:p>
            <a:pPr lvl="1"/>
            <a:r>
              <a:rPr lang="nl-NL" dirty="0"/>
              <a:t>In het bedrijf: vraag </a:t>
            </a:r>
            <a:r>
              <a:rPr lang="nl-NL" dirty="0" smtClean="0"/>
              <a:t>om beschermende maatregelen, informatie en training</a:t>
            </a:r>
          </a:p>
          <a:p>
            <a:pPr lvl="1"/>
            <a:r>
              <a:rPr lang="nl-NL" dirty="0" smtClean="0"/>
              <a:t>We </a:t>
            </a:r>
            <a:r>
              <a:rPr lang="nl-NL" dirty="0"/>
              <a:t>maken een nieuwe afspraak om </a:t>
            </a:r>
            <a:r>
              <a:rPr lang="nl-NL" dirty="0" smtClean="0"/>
              <a:t>het </a:t>
            </a:r>
            <a:r>
              <a:rPr lang="nl-NL" dirty="0"/>
              <a:t>resultaat van onze afspraken </a:t>
            </a:r>
            <a:r>
              <a:rPr lang="nl-NL" dirty="0" smtClean="0"/>
              <a:t>te bespreken. </a:t>
            </a:r>
            <a:endParaRPr lang="nl-NL" dirty="0"/>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16</a:t>
            </a:r>
            <a:endParaRPr lang="nl-NL" dirty="0"/>
          </a:p>
        </p:txBody>
      </p:sp>
    </p:spTree>
    <p:extLst>
      <p:ext uri="{BB962C8B-B14F-4D97-AF65-F5344CB8AC3E}">
        <p14:creationId xmlns:p14="http://schemas.microsoft.com/office/powerpoint/2010/main" val="1555747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41070" y="2327077"/>
            <a:ext cx="10515600" cy="1661993"/>
          </a:xfrm>
        </p:spPr>
        <p:txBody>
          <a:bodyPr/>
          <a:lstStyle/>
          <a:p>
            <a:r>
              <a:rPr lang="nl-NL" dirty="0" smtClean="0">
                <a:solidFill>
                  <a:srgbClr val="01AEC3"/>
                </a:solidFill>
              </a:rPr>
              <a:t>Dankjewel voor </a:t>
            </a:r>
            <a:r>
              <a:rPr lang="nl-NL" dirty="0">
                <a:solidFill>
                  <a:srgbClr val="01AEC3"/>
                </a:solidFill>
              </a:rPr>
              <a:t>het meedenken over dit belangrijke onderwerp!</a:t>
            </a:r>
          </a:p>
        </p:txBody>
      </p:sp>
      <p:sp>
        <p:nvSpPr>
          <p:cNvPr id="5" name="Tijdelijke aanduiding voor tekst 4"/>
          <p:cNvSpPr>
            <a:spLocks noGrp="1"/>
          </p:cNvSpPr>
          <p:nvPr>
            <p:ph type="body" idx="1"/>
          </p:nvPr>
        </p:nvSpPr>
        <p:spPr>
          <a:xfrm>
            <a:off x="941070" y="4229100"/>
            <a:ext cx="10515600" cy="630767"/>
          </a:xfrm>
        </p:spPr>
        <p:txBody>
          <a:bodyPr/>
          <a:lstStyle/>
          <a:p>
            <a:r>
              <a:rPr lang="nl-NL" sz="2800" b="1" dirty="0" smtClean="0">
                <a:solidFill>
                  <a:srgbClr val="00454F"/>
                </a:solidFill>
              </a:rPr>
              <a:t>Samen </a:t>
            </a:r>
            <a:r>
              <a:rPr lang="nl-NL" sz="2800" b="1" dirty="0">
                <a:solidFill>
                  <a:srgbClr val="00454F"/>
                </a:solidFill>
              </a:rPr>
              <a:t>doen we het beter!</a:t>
            </a:r>
          </a:p>
          <a:p>
            <a:r>
              <a:rPr lang="nl-NL" dirty="0">
                <a:hlinkClick r:id="rId3"/>
              </a:rPr>
              <a:t/>
            </a:r>
            <a:br>
              <a:rPr lang="nl-NL" dirty="0">
                <a:hlinkClick r:id="rId3"/>
              </a:rPr>
            </a:br>
            <a:endParaRPr lang="nl-NL" dirty="0"/>
          </a:p>
        </p:txBody>
      </p:sp>
      <p:sp>
        <p:nvSpPr>
          <p:cNvPr id="3" name="Tijdelijke aanduiding voor dianummer 2"/>
          <p:cNvSpPr>
            <a:spLocks noGrp="1"/>
          </p:cNvSpPr>
          <p:nvPr>
            <p:ph type="sldNum" sz="quarter" idx="12"/>
          </p:nvPr>
        </p:nvSpPr>
        <p:spPr/>
        <p:txBody>
          <a:bodyPr/>
          <a:lstStyle/>
          <a:p>
            <a:fld id="{AD6BCF77-3B20-4D4A-83E1-E3DF06597599}" type="slidenum">
              <a:rPr lang="nl-NL" smtClean="0"/>
              <a:t>17</a:t>
            </a:fld>
            <a:endParaRPr lang="nl-NL" dirty="0"/>
          </a:p>
        </p:txBody>
      </p:sp>
    </p:spTree>
    <p:extLst>
      <p:ext uri="{BB962C8B-B14F-4D97-AF65-F5344CB8AC3E}">
        <p14:creationId xmlns:p14="http://schemas.microsoft.com/office/powerpoint/2010/main" val="2066901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Cijfers</a:t>
            </a:r>
            <a:endParaRPr lang="nl-NL" dirty="0"/>
          </a:p>
        </p:txBody>
      </p:sp>
      <p:sp>
        <p:nvSpPr>
          <p:cNvPr id="3" name="Content Placeholder 2"/>
          <p:cNvSpPr>
            <a:spLocks noGrp="1"/>
          </p:cNvSpPr>
          <p:nvPr>
            <p:ph idx="1"/>
          </p:nvPr>
        </p:nvSpPr>
        <p:spPr>
          <a:xfrm>
            <a:off x="1641564" y="1810655"/>
            <a:ext cx="9072819" cy="1292662"/>
          </a:xfrm>
        </p:spPr>
        <p:txBody>
          <a:bodyPr/>
          <a:lstStyle/>
          <a:p>
            <a:pPr lvl="1"/>
            <a:r>
              <a:rPr lang="nl-NL" dirty="0"/>
              <a:t>Per jaar sterven ongeveer 3.000 mensen door blootstelling aan gevaarlijke stoffen op het werk.</a:t>
            </a:r>
          </a:p>
        </p:txBody>
      </p:sp>
      <p:sp>
        <p:nvSpPr>
          <p:cNvPr id="7" name="Tijdelijke aanduiding voor dianummer 4"/>
          <p:cNvSpPr>
            <a:spLocks noGrp="1"/>
          </p:cNvSpPr>
          <p:nvPr>
            <p:ph type="sldNum" sz="quarter" idx="12"/>
          </p:nvPr>
        </p:nvSpPr>
        <p:spPr>
          <a:xfrm>
            <a:off x="9324975" y="6356350"/>
            <a:ext cx="2743200" cy="365125"/>
          </a:xfrm>
        </p:spPr>
        <p:txBody>
          <a:bodyPr/>
          <a:lstStyle/>
          <a:p>
            <a:r>
              <a:rPr lang="nl-NL" dirty="0"/>
              <a:t>2</a:t>
            </a:r>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1636" y="2596134"/>
            <a:ext cx="2680434" cy="3543521"/>
          </a:xfrm>
          <a:prstGeom prst="rect">
            <a:avLst/>
          </a:prstGeom>
        </p:spPr>
      </p:pic>
    </p:spTree>
    <p:extLst>
      <p:ext uri="{BB962C8B-B14F-4D97-AF65-F5344CB8AC3E}">
        <p14:creationId xmlns:p14="http://schemas.microsoft.com/office/powerpoint/2010/main" val="2082989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Inhoud</a:t>
            </a:r>
            <a:endParaRPr lang="nl-NL" dirty="0"/>
          </a:p>
        </p:txBody>
      </p:sp>
      <p:sp>
        <p:nvSpPr>
          <p:cNvPr id="3" name="Content Placeholder 2"/>
          <p:cNvSpPr>
            <a:spLocks noGrp="1"/>
          </p:cNvSpPr>
          <p:nvPr>
            <p:ph idx="1"/>
          </p:nvPr>
        </p:nvSpPr>
        <p:spPr>
          <a:xfrm>
            <a:off x="1641564" y="1810655"/>
            <a:ext cx="9450506" cy="3985706"/>
          </a:xfrm>
        </p:spPr>
        <p:txBody>
          <a:bodyPr/>
          <a:lstStyle/>
          <a:p>
            <a:pPr lvl="1"/>
            <a:r>
              <a:rPr lang="nl-NL" dirty="0"/>
              <a:t>Wat zijn gevaarlijke stoffen?</a:t>
            </a:r>
          </a:p>
          <a:p>
            <a:pPr lvl="1"/>
            <a:r>
              <a:rPr lang="nl-NL" dirty="0"/>
              <a:t>Welke risico’s loop je?</a:t>
            </a:r>
          </a:p>
          <a:p>
            <a:pPr lvl="1"/>
            <a:r>
              <a:rPr lang="nl-NL" dirty="0"/>
              <a:t>Waar vind je informatie over gevaren? </a:t>
            </a:r>
          </a:p>
          <a:p>
            <a:pPr lvl="1"/>
            <a:r>
              <a:rPr lang="nl-NL" dirty="0"/>
              <a:t>Met welke gevaarlijke stoffen werk jij?</a:t>
            </a:r>
          </a:p>
          <a:p>
            <a:pPr lvl="1"/>
            <a:r>
              <a:rPr lang="nl-NL" dirty="0"/>
              <a:t>Hoe werk je veilig? </a:t>
            </a:r>
          </a:p>
          <a:p>
            <a:pPr lvl="1"/>
            <a:r>
              <a:rPr lang="nl-NL" dirty="0"/>
              <a:t>Wat kunnen we in ons bedrijf beter doen? </a:t>
            </a:r>
          </a:p>
          <a:p>
            <a:pPr lvl="1"/>
            <a:r>
              <a:rPr lang="nl-NL" dirty="0"/>
              <a:t>Wat kan ieder van ons zelf beter doen?</a:t>
            </a:r>
          </a:p>
          <a:p>
            <a:pPr lvl="1"/>
            <a:r>
              <a:rPr lang="nl-NL" dirty="0"/>
              <a:t>Afspraken over veilig werken</a:t>
            </a:r>
          </a:p>
        </p:txBody>
      </p:sp>
      <p:sp>
        <p:nvSpPr>
          <p:cNvPr id="7" name="Tijdelijke aanduiding voor dianummer 4"/>
          <p:cNvSpPr>
            <a:spLocks noGrp="1"/>
          </p:cNvSpPr>
          <p:nvPr>
            <p:ph type="sldNum" sz="quarter" idx="12"/>
          </p:nvPr>
        </p:nvSpPr>
        <p:spPr>
          <a:xfrm>
            <a:off x="9324975" y="6356350"/>
            <a:ext cx="2743200" cy="365125"/>
          </a:xfrm>
        </p:spPr>
        <p:txBody>
          <a:bodyPr/>
          <a:lstStyle/>
          <a:p>
            <a:r>
              <a:rPr lang="nl-NL" dirty="0" smtClean="0"/>
              <a:t>3</a:t>
            </a:r>
            <a:endParaRPr lang="nl-NL" dirty="0"/>
          </a:p>
        </p:txBody>
      </p:sp>
    </p:spTree>
    <p:extLst>
      <p:ext uri="{BB962C8B-B14F-4D97-AF65-F5344CB8AC3E}">
        <p14:creationId xmlns:p14="http://schemas.microsoft.com/office/powerpoint/2010/main" val="205444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896" y="3789946"/>
            <a:ext cx="5111989" cy="2334641"/>
          </a:xfrm>
          <a:prstGeom prst="rect">
            <a:avLst/>
          </a:prstGeom>
        </p:spPr>
      </p:pic>
      <p:sp>
        <p:nvSpPr>
          <p:cNvPr id="2" name="Title 1"/>
          <p:cNvSpPr>
            <a:spLocks noGrp="1"/>
          </p:cNvSpPr>
          <p:nvPr>
            <p:ph type="title"/>
          </p:nvPr>
        </p:nvSpPr>
        <p:spPr/>
        <p:txBody>
          <a:bodyPr/>
          <a:lstStyle/>
          <a:p>
            <a:r>
              <a:rPr lang="nl-NL" dirty="0" smtClean="0"/>
              <a:t>Wat zijn gevaarlijke stoffen?</a:t>
            </a:r>
            <a:endParaRPr lang="nl-NL" dirty="0"/>
          </a:p>
        </p:txBody>
      </p:sp>
      <p:sp>
        <p:nvSpPr>
          <p:cNvPr id="3" name="Content Placeholder 2"/>
          <p:cNvSpPr>
            <a:spLocks noGrp="1"/>
          </p:cNvSpPr>
          <p:nvPr>
            <p:ph idx="1"/>
          </p:nvPr>
        </p:nvSpPr>
        <p:spPr>
          <a:xfrm>
            <a:off x="1641564" y="1810655"/>
            <a:ext cx="9450506" cy="2308324"/>
          </a:xfrm>
        </p:spPr>
        <p:txBody>
          <a:bodyPr/>
          <a:lstStyle/>
          <a:p>
            <a:pPr lvl="1"/>
            <a:r>
              <a:rPr lang="nl-NL" dirty="0"/>
              <a:t>Elke stof is in principe gevaarlijk</a:t>
            </a:r>
          </a:p>
          <a:p>
            <a:pPr lvl="1"/>
            <a:r>
              <a:rPr lang="nl-NL" dirty="0" smtClean="0"/>
              <a:t>De hoeveelheid </a:t>
            </a:r>
            <a:r>
              <a:rPr lang="nl-NL" dirty="0"/>
              <a:t>van een stof in je lichaam bepaalt of de stof werkt als gif</a:t>
            </a:r>
          </a:p>
          <a:p>
            <a:pPr lvl="1"/>
            <a:r>
              <a:rPr lang="nl-NL" dirty="0" smtClean="0"/>
              <a:t>Stoffen </a:t>
            </a:r>
            <a:r>
              <a:rPr lang="nl-NL" dirty="0"/>
              <a:t>die gevaarsymbolen op de verpakking </a:t>
            </a:r>
            <a:r>
              <a:rPr lang="nl-NL" dirty="0" smtClean="0"/>
              <a:t>hebben zijn in ieder geval gevaarlijk</a:t>
            </a:r>
            <a:endParaRPr lang="nl-NL" dirty="0"/>
          </a:p>
        </p:txBody>
      </p:sp>
      <p:sp>
        <p:nvSpPr>
          <p:cNvPr id="7" name="Tijdelijke aanduiding voor dianummer 4"/>
          <p:cNvSpPr>
            <a:spLocks noGrp="1"/>
          </p:cNvSpPr>
          <p:nvPr>
            <p:ph type="sldNum" sz="quarter" idx="12"/>
          </p:nvPr>
        </p:nvSpPr>
        <p:spPr>
          <a:xfrm>
            <a:off x="9324975" y="6356350"/>
            <a:ext cx="2743200" cy="365125"/>
          </a:xfrm>
        </p:spPr>
        <p:txBody>
          <a:bodyPr/>
          <a:lstStyle/>
          <a:p>
            <a:r>
              <a:rPr lang="nl-NL" dirty="0" smtClean="0"/>
              <a:t>4</a:t>
            </a:r>
            <a:endParaRPr lang="nl-NL" dirty="0"/>
          </a:p>
        </p:txBody>
      </p:sp>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0600" y="186565"/>
            <a:ext cx="3801400" cy="1483210"/>
          </a:xfrm>
          <a:prstGeom prst="rect">
            <a:avLst/>
          </a:prstGeom>
        </p:spPr>
      </p:pic>
    </p:spTree>
    <p:extLst>
      <p:ext uri="{BB962C8B-B14F-4D97-AF65-F5344CB8AC3E}">
        <p14:creationId xmlns:p14="http://schemas.microsoft.com/office/powerpoint/2010/main" val="2032410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zijn gevaarlijke stoffen?</a:t>
            </a:r>
            <a:endParaRPr lang="nl-NL" dirty="0"/>
          </a:p>
        </p:txBody>
      </p:sp>
      <p:sp>
        <p:nvSpPr>
          <p:cNvPr id="3" name="Content Placeholder 2"/>
          <p:cNvSpPr>
            <a:spLocks noGrp="1"/>
          </p:cNvSpPr>
          <p:nvPr>
            <p:ph idx="1"/>
          </p:nvPr>
        </p:nvSpPr>
        <p:spPr>
          <a:xfrm>
            <a:off x="1641564" y="1810655"/>
            <a:ext cx="9450506" cy="4339650"/>
          </a:xfrm>
        </p:spPr>
        <p:txBody>
          <a:bodyPr/>
          <a:lstStyle/>
          <a:p>
            <a:pPr lvl="1"/>
            <a:r>
              <a:rPr lang="nl-NL" dirty="0"/>
              <a:t>Als op de verpakking een of meer van deze symbolen staat, is het in ieder geval een gevaarlijke </a:t>
            </a:r>
            <a:r>
              <a:rPr lang="nl-NL" dirty="0" smtClean="0"/>
              <a:t>stof</a:t>
            </a:r>
            <a:endParaRPr lang="nl-NL" dirty="0"/>
          </a:p>
          <a:p>
            <a:pPr lvl="1"/>
            <a:endParaRPr lang="nl-NL" dirty="0" smtClean="0"/>
          </a:p>
          <a:p>
            <a:pPr lvl="1"/>
            <a:endParaRPr lang="nl-NL" dirty="0"/>
          </a:p>
          <a:p>
            <a:pPr lvl="1"/>
            <a:endParaRPr lang="nl-NL" dirty="0" smtClean="0"/>
          </a:p>
          <a:p>
            <a:pPr lvl="1"/>
            <a:endParaRPr lang="nl-NL" dirty="0"/>
          </a:p>
          <a:p>
            <a:pPr lvl="1"/>
            <a:endParaRPr lang="nl-NL" dirty="0"/>
          </a:p>
          <a:p>
            <a:pPr lvl="1"/>
            <a:r>
              <a:rPr lang="nl-NL" dirty="0"/>
              <a:t>Voordat je met zo’n stof gaat werken, moet je weten hoe je er veilig mee om kunt </a:t>
            </a:r>
            <a:r>
              <a:rPr lang="nl-NL" dirty="0" smtClean="0"/>
              <a:t>gaan</a:t>
            </a:r>
            <a:endParaRPr lang="nl-NL" dirty="0"/>
          </a:p>
        </p:txBody>
      </p:sp>
      <p:sp>
        <p:nvSpPr>
          <p:cNvPr id="7" name="Tijdelijke aanduiding voor dianummer 4"/>
          <p:cNvSpPr>
            <a:spLocks noGrp="1"/>
          </p:cNvSpPr>
          <p:nvPr>
            <p:ph type="sldNum" sz="quarter" idx="12"/>
          </p:nvPr>
        </p:nvSpPr>
        <p:spPr>
          <a:xfrm>
            <a:off x="9324975" y="6356350"/>
            <a:ext cx="2743200" cy="365125"/>
          </a:xfrm>
        </p:spPr>
        <p:txBody>
          <a:bodyPr/>
          <a:lstStyle/>
          <a:p>
            <a:r>
              <a:rPr lang="nl-NL" dirty="0" smtClean="0"/>
              <a:t>5</a:t>
            </a:r>
            <a:endParaRPr lang="nl-NL"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564" y="2782851"/>
            <a:ext cx="3846102" cy="2398925"/>
          </a:xfrm>
          <a:prstGeom prst="rect">
            <a:avLst/>
          </a:prstGeom>
        </p:spPr>
      </p:pic>
    </p:spTree>
    <p:extLst>
      <p:ext uri="{BB962C8B-B14F-4D97-AF65-F5344CB8AC3E}">
        <p14:creationId xmlns:p14="http://schemas.microsoft.com/office/powerpoint/2010/main" val="89659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Welke risico’s loop je?</a:t>
            </a:r>
            <a:endParaRPr lang="nl-NL" dirty="0"/>
          </a:p>
        </p:txBody>
      </p:sp>
      <p:sp>
        <p:nvSpPr>
          <p:cNvPr id="7" name="Tijdelijke aanduiding voor dianummer 4"/>
          <p:cNvSpPr>
            <a:spLocks noGrp="1"/>
          </p:cNvSpPr>
          <p:nvPr>
            <p:ph type="sldNum" sz="quarter" idx="12"/>
          </p:nvPr>
        </p:nvSpPr>
        <p:spPr>
          <a:xfrm>
            <a:off x="9324975" y="6356350"/>
            <a:ext cx="2743200" cy="365125"/>
          </a:xfrm>
        </p:spPr>
        <p:txBody>
          <a:bodyPr/>
          <a:lstStyle/>
          <a:p>
            <a:r>
              <a:rPr lang="nl-NL" dirty="0" smtClean="0"/>
              <a:t>6</a:t>
            </a:r>
            <a:endParaRPr lang="nl-NL" dirty="0"/>
          </a:p>
        </p:txBody>
      </p:sp>
      <p:pic>
        <p:nvPicPr>
          <p:cNvPr id="8" name="Afbeelding 7"/>
          <p:cNvPicPr>
            <a:picLocks noChangeAspect="1"/>
          </p:cNvPicPr>
          <p:nvPr/>
        </p:nvPicPr>
        <p:blipFill rotWithShape="1">
          <a:blip r:embed="rId3" cstate="print">
            <a:extLst>
              <a:ext uri="{28A0092B-C50C-407E-A947-70E740481C1C}">
                <a14:useLocalDpi xmlns:a14="http://schemas.microsoft.com/office/drawing/2010/main" val="0"/>
              </a:ext>
            </a:extLst>
          </a:blip>
          <a:srcRect l="2676" t="2728" r="2668" b="21514"/>
          <a:stretch/>
        </p:blipFill>
        <p:spPr>
          <a:xfrm>
            <a:off x="1537110" y="1662243"/>
            <a:ext cx="5996752" cy="4461870"/>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5060" y="1052844"/>
            <a:ext cx="3744288" cy="4594281"/>
          </a:xfrm>
          <a:prstGeom prst="rect">
            <a:avLst/>
          </a:prstGeom>
        </p:spPr>
      </p:pic>
    </p:spTree>
    <p:extLst>
      <p:ext uri="{BB962C8B-B14F-4D97-AF65-F5344CB8AC3E}">
        <p14:creationId xmlns:p14="http://schemas.microsoft.com/office/powerpoint/2010/main" val="1505186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Gevaarzinnen op de verpakking</a:t>
            </a:r>
            <a:endParaRPr lang="nl-NL" dirty="0"/>
          </a:p>
        </p:txBody>
      </p:sp>
      <p:sp>
        <p:nvSpPr>
          <p:cNvPr id="3" name="Content Placeholder 2"/>
          <p:cNvSpPr>
            <a:spLocks noGrp="1"/>
          </p:cNvSpPr>
          <p:nvPr>
            <p:ph idx="1"/>
          </p:nvPr>
        </p:nvSpPr>
        <p:spPr>
          <a:xfrm>
            <a:off x="1641564" y="1810655"/>
            <a:ext cx="10106488" cy="4124206"/>
          </a:xfrm>
        </p:spPr>
        <p:txBody>
          <a:bodyPr/>
          <a:lstStyle/>
          <a:p>
            <a:pPr lvl="1"/>
            <a:r>
              <a:rPr lang="nl-NL" dirty="0"/>
              <a:t>H(</a:t>
            </a:r>
            <a:r>
              <a:rPr lang="nl-NL" dirty="0" err="1"/>
              <a:t>azard</a:t>
            </a:r>
            <a:r>
              <a:rPr lang="nl-NL" dirty="0"/>
              <a:t>)-</a:t>
            </a:r>
            <a:r>
              <a:rPr lang="nl-NL" dirty="0" smtClean="0"/>
              <a:t>zinnen (gevarenaanduidingen), zoals:</a:t>
            </a:r>
            <a:endParaRPr lang="nl-NL" dirty="0"/>
          </a:p>
          <a:p>
            <a:pPr lvl="2"/>
            <a:r>
              <a:rPr lang="nl-NL" dirty="0" smtClean="0"/>
              <a:t>H302</a:t>
            </a:r>
            <a:r>
              <a:rPr lang="nl-NL" dirty="0"/>
              <a:t>: schadelijk bij inslikken</a:t>
            </a:r>
          </a:p>
          <a:p>
            <a:pPr lvl="2"/>
            <a:r>
              <a:rPr lang="nl-NL" dirty="0"/>
              <a:t>H304: kan dodelijk zijn als de stof bij inslikken in de luchtwegen terecht komt</a:t>
            </a:r>
          </a:p>
          <a:p>
            <a:pPr lvl="2"/>
            <a:r>
              <a:rPr lang="nl-NL" dirty="0"/>
              <a:t>H312: schadelijk bij contact met de huid</a:t>
            </a:r>
          </a:p>
          <a:p>
            <a:pPr lvl="1"/>
            <a:endParaRPr lang="nl-NL" dirty="0"/>
          </a:p>
          <a:p>
            <a:pPr lvl="1"/>
            <a:r>
              <a:rPr lang="nl-NL" dirty="0"/>
              <a:t>P(</a:t>
            </a:r>
            <a:r>
              <a:rPr lang="nl-NL" dirty="0" err="1"/>
              <a:t>recaution</a:t>
            </a:r>
            <a:r>
              <a:rPr lang="nl-NL" dirty="0"/>
              <a:t>)-</a:t>
            </a:r>
            <a:r>
              <a:rPr lang="nl-NL" dirty="0" smtClean="0"/>
              <a:t>zinnen (voorzorgsmaatregelen), zoals:</a:t>
            </a:r>
            <a:endParaRPr lang="nl-NL" dirty="0"/>
          </a:p>
          <a:p>
            <a:pPr lvl="2"/>
            <a:r>
              <a:rPr lang="nl-NL" dirty="0"/>
              <a:t>P102: buiten bereik van kinderen houden</a:t>
            </a:r>
          </a:p>
          <a:p>
            <a:pPr lvl="2"/>
            <a:r>
              <a:rPr lang="nl-NL" dirty="0"/>
              <a:t>P313: arts raadplegen</a:t>
            </a:r>
          </a:p>
          <a:p>
            <a:pPr lvl="2"/>
            <a:r>
              <a:rPr lang="nl-NL" dirty="0"/>
              <a:t>P331: </a:t>
            </a:r>
            <a:r>
              <a:rPr lang="nl-NL" dirty="0" smtClean="0"/>
              <a:t>geen braken </a:t>
            </a:r>
            <a:r>
              <a:rPr lang="nl-NL" dirty="0"/>
              <a:t>opwekken</a:t>
            </a:r>
          </a:p>
        </p:txBody>
      </p:sp>
      <p:sp>
        <p:nvSpPr>
          <p:cNvPr id="7" name="Tijdelijke aanduiding voor dianummer 4"/>
          <p:cNvSpPr>
            <a:spLocks noGrp="1"/>
          </p:cNvSpPr>
          <p:nvPr>
            <p:ph type="sldNum" sz="quarter" idx="12"/>
          </p:nvPr>
        </p:nvSpPr>
        <p:spPr>
          <a:xfrm>
            <a:off x="9324975" y="6356350"/>
            <a:ext cx="2743200" cy="365125"/>
          </a:xfrm>
        </p:spPr>
        <p:txBody>
          <a:bodyPr/>
          <a:lstStyle/>
          <a:p>
            <a:r>
              <a:rPr lang="nl-NL" dirty="0" smtClean="0"/>
              <a:t>7</a:t>
            </a:r>
            <a:endParaRPr lang="nl-NL" dirty="0"/>
          </a:p>
        </p:txBody>
      </p:sp>
    </p:spTree>
    <p:extLst>
      <p:ext uri="{BB962C8B-B14F-4D97-AF65-F5344CB8AC3E}">
        <p14:creationId xmlns:p14="http://schemas.microsoft.com/office/powerpoint/2010/main" val="92637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Voorbeeld acuut giftige stof</a:t>
            </a:r>
            <a:endParaRPr lang="nl-NL" dirty="0"/>
          </a:p>
        </p:txBody>
      </p:sp>
      <p:sp>
        <p:nvSpPr>
          <p:cNvPr id="3" name="Content Placeholder 2"/>
          <p:cNvSpPr>
            <a:spLocks noGrp="1"/>
          </p:cNvSpPr>
          <p:nvPr>
            <p:ph idx="1"/>
          </p:nvPr>
        </p:nvSpPr>
        <p:spPr>
          <a:xfrm>
            <a:off x="1641564" y="1810655"/>
            <a:ext cx="10106488" cy="3585597"/>
          </a:xfrm>
        </p:spPr>
        <p:txBody>
          <a:bodyPr/>
          <a:lstStyle/>
          <a:p>
            <a:pPr lvl="1"/>
            <a:r>
              <a:rPr lang="nl-NL" dirty="0"/>
              <a:t>Acuut giftige stoffen hebben onmiddellijk </a:t>
            </a:r>
            <a:r>
              <a:rPr lang="nl-NL" dirty="0" smtClean="0"/>
              <a:t>gevolgen</a:t>
            </a:r>
            <a:endParaRPr lang="nl-NL" dirty="0"/>
          </a:p>
          <a:p>
            <a:pPr lvl="1"/>
            <a:r>
              <a:rPr lang="nl-NL" dirty="0"/>
              <a:t>Koolmonoxide</a:t>
            </a:r>
            <a:r>
              <a:rPr lang="nl-NL" dirty="0" smtClean="0"/>
              <a:t>:</a:t>
            </a:r>
            <a:endParaRPr lang="nl-NL" dirty="0"/>
          </a:p>
          <a:p>
            <a:pPr lvl="2"/>
            <a:r>
              <a:rPr lang="nl-NL" dirty="0"/>
              <a:t>H331: </a:t>
            </a:r>
            <a:r>
              <a:rPr lang="nl-NL" dirty="0" smtClean="0"/>
              <a:t>giftig </a:t>
            </a:r>
            <a:r>
              <a:rPr lang="nl-NL" dirty="0"/>
              <a:t>bij inademing </a:t>
            </a:r>
          </a:p>
          <a:p>
            <a:pPr lvl="2"/>
            <a:r>
              <a:rPr lang="nl-NL" dirty="0"/>
              <a:t>H360D: </a:t>
            </a:r>
            <a:r>
              <a:rPr lang="nl-NL" dirty="0" smtClean="0"/>
              <a:t>kan </a:t>
            </a:r>
            <a:r>
              <a:rPr lang="nl-NL" dirty="0"/>
              <a:t>het ongeboren kind schaden</a:t>
            </a:r>
          </a:p>
          <a:p>
            <a:pPr lvl="2"/>
            <a:r>
              <a:rPr lang="nl-NL" dirty="0"/>
              <a:t>H372: </a:t>
            </a:r>
            <a:r>
              <a:rPr lang="nl-NL" dirty="0" smtClean="0"/>
              <a:t>veroorzaakt </a:t>
            </a:r>
            <a:r>
              <a:rPr lang="nl-NL" dirty="0"/>
              <a:t>schade aan organen bij langdurige of herhaalde </a:t>
            </a:r>
            <a:r>
              <a:rPr lang="nl-NL" dirty="0" smtClean="0"/>
              <a:t>blootstelling</a:t>
            </a:r>
            <a:endParaRPr lang="nl-NL" dirty="0"/>
          </a:p>
          <a:p>
            <a:pPr lvl="1"/>
            <a:r>
              <a:rPr lang="nl-NL" dirty="0"/>
              <a:t>Als er een mogelijkheid bestaat dat koolmonoxide vrijkomt, moet je een meter dragen die alarm </a:t>
            </a:r>
            <a:r>
              <a:rPr lang="nl-NL" dirty="0" smtClean="0"/>
              <a:t>slaat bij </a:t>
            </a:r>
            <a:r>
              <a:rPr lang="nl-NL" dirty="0"/>
              <a:t>een gevaarlijke concentratie</a:t>
            </a:r>
          </a:p>
        </p:txBody>
      </p:sp>
      <p:sp>
        <p:nvSpPr>
          <p:cNvPr id="7" name="Tijdelijke aanduiding voor dianummer 4"/>
          <p:cNvSpPr>
            <a:spLocks noGrp="1"/>
          </p:cNvSpPr>
          <p:nvPr>
            <p:ph type="sldNum" sz="quarter" idx="12"/>
          </p:nvPr>
        </p:nvSpPr>
        <p:spPr>
          <a:xfrm>
            <a:off x="9324975" y="6356350"/>
            <a:ext cx="2743200" cy="365125"/>
          </a:xfrm>
        </p:spPr>
        <p:txBody>
          <a:bodyPr/>
          <a:lstStyle/>
          <a:p>
            <a:r>
              <a:rPr lang="nl-NL" dirty="0" smtClean="0"/>
              <a:t>8</a:t>
            </a:r>
            <a:endParaRPr lang="nl-NL"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5352" y="2382624"/>
            <a:ext cx="1149981" cy="1149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340" y="2241201"/>
            <a:ext cx="1448246" cy="1436277"/>
          </a:xfrm>
          <a:prstGeom prst="rect">
            <a:avLst/>
          </a:prstGeom>
        </p:spPr>
      </p:pic>
    </p:spTree>
    <p:extLst>
      <p:ext uri="{BB962C8B-B14F-4D97-AF65-F5344CB8AC3E}">
        <p14:creationId xmlns:p14="http://schemas.microsoft.com/office/powerpoint/2010/main" val="1251787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Voorbeeld lange termijn giftige stof</a:t>
            </a:r>
            <a:endParaRPr lang="nl-NL" dirty="0"/>
          </a:p>
        </p:txBody>
      </p:sp>
      <p:sp>
        <p:nvSpPr>
          <p:cNvPr id="3" name="Content Placeholder 2"/>
          <p:cNvSpPr>
            <a:spLocks noGrp="1"/>
          </p:cNvSpPr>
          <p:nvPr>
            <p:ph idx="1"/>
          </p:nvPr>
        </p:nvSpPr>
        <p:spPr>
          <a:xfrm>
            <a:off x="1641563" y="1810655"/>
            <a:ext cx="10146245" cy="3200876"/>
          </a:xfrm>
        </p:spPr>
        <p:txBody>
          <a:bodyPr/>
          <a:lstStyle/>
          <a:p>
            <a:pPr lvl="1"/>
            <a:r>
              <a:rPr lang="nl-NL" dirty="0"/>
              <a:t>Lange termijn giftige stoffen leveren pas na jaren gezondheidsschade </a:t>
            </a:r>
            <a:r>
              <a:rPr lang="nl-NL" dirty="0" smtClean="0"/>
              <a:t>op</a:t>
            </a:r>
            <a:endParaRPr lang="nl-NL" dirty="0"/>
          </a:p>
          <a:p>
            <a:pPr lvl="1"/>
            <a:r>
              <a:rPr lang="nl-NL" dirty="0" smtClean="0"/>
              <a:t>Remmenreiniger:</a:t>
            </a:r>
            <a:endParaRPr lang="nl-NL" dirty="0"/>
          </a:p>
          <a:p>
            <a:pPr lvl="2"/>
            <a:r>
              <a:rPr lang="nl-NL" dirty="0"/>
              <a:t>H315 </a:t>
            </a:r>
            <a:r>
              <a:rPr lang="nl-NL" dirty="0" smtClean="0"/>
              <a:t>veroorzaakt </a:t>
            </a:r>
            <a:r>
              <a:rPr lang="nl-NL" dirty="0" smtClean="0"/>
              <a:t>huidirritatie</a:t>
            </a:r>
            <a:endParaRPr lang="nl-NL" dirty="0"/>
          </a:p>
          <a:p>
            <a:pPr lvl="2"/>
            <a:r>
              <a:rPr lang="nl-NL" dirty="0"/>
              <a:t>H336 </a:t>
            </a:r>
            <a:r>
              <a:rPr lang="nl-NL" dirty="0" smtClean="0"/>
              <a:t>kan </a:t>
            </a:r>
            <a:r>
              <a:rPr lang="nl-NL" dirty="0"/>
              <a:t>slaperigheid of duizeligheid </a:t>
            </a:r>
            <a:r>
              <a:rPr lang="nl-NL" dirty="0" smtClean="0"/>
              <a:t>veroorzaken</a:t>
            </a:r>
            <a:endParaRPr lang="nl-NL" dirty="0"/>
          </a:p>
          <a:p>
            <a:pPr lvl="1"/>
            <a:r>
              <a:rPr lang="nl-NL" dirty="0"/>
              <a:t>Let vooral op goede huidbescherming en </a:t>
            </a:r>
            <a:r>
              <a:rPr lang="nl-NL" dirty="0" smtClean="0"/>
              <a:t/>
            </a:r>
            <a:br>
              <a:rPr lang="nl-NL" dirty="0" smtClean="0"/>
            </a:br>
            <a:r>
              <a:rPr lang="nl-NL" dirty="0" smtClean="0"/>
              <a:t>voldoende </a:t>
            </a:r>
            <a:r>
              <a:rPr lang="nl-NL" dirty="0"/>
              <a:t>ventilatie</a:t>
            </a:r>
          </a:p>
        </p:txBody>
      </p:sp>
      <p:sp>
        <p:nvSpPr>
          <p:cNvPr id="7" name="Tijdelijke aanduiding voor dianummer 4"/>
          <p:cNvSpPr>
            <a:spLocks noGrp="1"/>
          </p:cNvSpPr>
          <p:nvPr>
            <p:ph type="sldNum" sz="quarter" idx="12"/>
          </p:nvPr>
        </p:nvSpPr>
        <p:spPr>
          <a:xfrm>
            <a:off x="9324975" y="6356350"/>
            <a:ext cx="2743200" cy="365125"/>
          </a:xfrm>
        </p:spPr>
        <p:txBody>
          <a:bodyPr/>
          <a:lstStyle/>
          <a:p>
            <a:r>
              <a:rPr lang="nl-NL" dirty="0" smtClean="0"/>
              <a:t>9</a:t>
            </a:r>
            <a:endParaRPr lang="nl-NL"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417" y="2340387"/>
            <a:ext cx="1239965" cy="123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4959" y="2321240"/>
            <a:ext cx="3139436" cy="3633919"/>
          </a:xfrm>
          <a:prstGeom prst="rect">
            <a:avLst/>
          </a:prstGeom>
        </p:spPr>
      </p:pic>
    </p:spTree>
    <p:extLst>
      <p:ext uri="{BB962C8B-B14F-4D97-AF65-F5344CB8AC3E}">
        <p14:creationId xmlns:p14="http://schemas.microsoft.com/office/powerpoint/2010/main" val="1151412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SSVV kleuren">
      <a:dk1>
        <a:sysClr val="windowText" lastClr="000000"/>
      </a:dk1>
      <a:lt1>
        <a:sysClr val="window" lastClr="FFFFFF"/>
      </a:lt1>
      <a:dk2>
        <a:srgbClr val="00454F"/>
      </a:dk2>
      <a:lt2>
        <a:srgbClr val="E7E6E6"/>
      </a:lt2>
      <a:accent1>
        <a:srgbClr val="00AEC3"/>
      </a:accent1>
      <a:accent2>
        <a:srgbClr val="F06600"/>
      </a:accent2>
      <a:accent3>
        <a:srgbClr val="3FA535"/>
      </a:accent3>
      <a:accent4>
        <a:srgbClr val="85F0FF"/>
      </a:accent4>
      <a:accent5>
        <a:srgbClr val="FFCAA3"/>
      </a:accent5>
      <a:accent6>
        <a:srgbClr val="ADE3A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VV Powerpoint template_v7" id="{2E678F32-59A8-154E-B316-8F75643783C6}" vid="{C7F95EBF-B4F7-E047-A01A-41C64928820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SSVV Powerpoint template_v8</Template>
  <TotalTime>1428</TotalTime>
  <Words>1193</Words>
  <Application>Microsoft Macintosh PowerPoint</Application>
  <PresentationFormat>Breedbeeld</PresentationFormat>
  <Paragraphs>146</Paragraphs>
  <Slides>17</Slides>
  <Notes>16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Times New Roman</vt:lpstr>
      <vt:lpstr>Office-thema</vt:lpstr>
      <vt:lpstr>Toolbox Gevaarlijke stoffen</vt:lpstr>
      <vt:lpstr>Cijfers</vt:lpstr>
      <vt:lpstr>Inhoud</vt:lpstr>
      <vt:lpstr>Wat zijn gevaarlijke stoffen?</vt:lpstr>
      <vt:lpstr>Wat zijn gevaarlijke stoffen?</vt:lpstr>
      <vt:lpstr>Welke risico’s loop je?</vt:lpstr>
      <vt:lpstr>Gevaarzinnen op de verpakking</vt:lpstr>
      <vt:lpstr>Voorbeeld acuut giftige stof</vt:lpstr>
      <vt:lpstr>Voorbeeld lange termijn giftige stof</vt:lpstr>
      <vt:lpstr>Waar vind je informatie over gevaren?</vt:lpstr>
      <vt:lpstr>Veiligheid Informatie Blad (VIB)</vt:lpstr>
      <vt:lpstr>De praktijk in ons bedrijf</vt:lpstr>
      <vt:lpstr>Hoe werk je veilig?</vt:lpstr>
      <vt:lpstr>Wat kunnen we beter doen? </vt:lpstr>
      <vt:lpstr>Wat kun je zelf doen?</vt:lpstr>
      <vt:lpstr>Afspraken maken over veilig werken</vt:lpstr>
      <vt:lpstr>Dankjewel voor het meedenken over dit belangrijke onderwerp!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 Gevaarlijke stoffen</dc:title>
  <dc:creator>Pieter van Hofwegen</dc:creator>
  <cp:lastModifiedBy>Pieter van Hofwegen</cp:lastModifiedBy>
  <cp:revision>1</cp:revision>
  <dcterms:created xsi:type="dcterms:W3CDTF">2018-06-25T13:09:02Z</dcterms:created>
  <dcterms:modified xsi:type="dcterms:W3CDTF">2018-06-26T12:57:10Z</dcterms:modified>
</cp:coreProperties>
</file>